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8" r:id="rId3"/>
    <p:sldId id="262" r:id="rId4"/>
    <p:sldId id="257" r:id="rId5"/>
    <p:sldId id="259" r:id="rId6"/>
    <p:sldId id="260" r:id="rId7"/>
    <p:sldId id="263" r:id="rId8"/>
    <p:sldId id="261" r:id="rId9"/>
    <p:sldId id="265" r:id="rId10"/>
    <p:sldId id="271" r:id="rId11"/>
    <p:sldId id="273" r:id="rId12"/>
    <p:sldId id="286" r:id="rId13"/>
    <p:sldId id="264" r:id="rId14"/>
    <p:sldId id="295" r:id="rId15"/>
    <p:sldId id="294" r:id="rId16"/>
    <p:sldId id="289" r:id="rId17"/>
    <p:sldId id="266" r:id="rId18"/>
    <p:sldId id="293" r:id="rId19"/>
    <p:sldId id="290" r:id="rId20"/>
    <p:sldId id="291" r:id="rId21"/>
    <p:sldId id="292" r:id="rId22"/>
    <p:sldId id="296" r:id="rId23"/>
    <p:sldId id="288" r:id="rId24"/>
    <p:sldId id="270" r:id="rId25"/>
    <p:sldId id="278" r:id="rId26"/>
    <p:sldId id="283" r:id="rId27"/>
    <p:sldId id="281" r:id="rId28"/>
    <p:sldId id="282" r:id="rId29"/>
    <p:sldId id="285" r:id="rId30"/>
    <p:sldId id="284" r:id="rId31"/>
    <p:sldId id="279"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EFE3"/>
    <a:srgbClr val="EDE2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94660"/>
  </p:normalViewPr>
  <p:slideViewPr>
    <p:cSldViewPr snapToGrid="0">
      <p:cViewPr varScale="1">
        <p:scale>
          <a:sx n="68" d="100"/>
          <a:sy n="68" d="100"/>
        </p:scale>
        <p:origin x="4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4D73C-758C-4A3E-A116-46D4F6A74DB8}" type="datetimeFigureOut">
              <a:rPr lang="en-US" smtClean="0"/>
              <a:t>2024-03-12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4104A-6E3C-456F-99EE-6F701DFC5F1D}" type="slidenum">
              <a:rPr lang="en-US" smtClean="0"/>
              <a:t>‹#›</a:t>
            </a:fld>
            <a:endParaRPr lang="en-US"/>
          </a:p>
        </p:txBody>
      </p:sp>
    </p:spTree>
    <p:extLst>
      <p:ext uri="{BB962C8B-B14F-4D97-AF65-F5344CB8AC3E}">
        <p14:creationId xmlns:p14="http://schemas.microsoft.com/office/powerpoint/2010/main" val="111405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Mantra of the day “Radio here is homebrew”   .... Made no radio in my career or hobby.  Started a QRP rig but the receiver didn’t work due to insufficient PC board grounding. </a:t>
            </a:r>
          </a:p>
        </p:txBody>
      </p:sp>
      <p:sp>
        <p:nvSpPr>
          <p:cNvPr id="4" name="Slide Number Placeholder 3"/>
          <p:cNvSpPr>
            <a:spLocks noGrp="1"/>
          </p:cNvSpPr>
          <p:nvPr>
            <p:ph type="sldNum" sz="quarter" idx="5"/>
          </p:nvPr>
        </p:nvSpPr>
        <p:spPr/>
        <p:txBody>
          <a:bodyPr/>
          <a:lstStyle/>
          <a:p>
            <a:fld id="{3274104A-6E3C-456F-99EE-6F701DFC5F1D}" type="slidenum">
              <a:rPr lang="en-US" smtClean="0"/>
              <a:t>2</a:t>
            </a:fld>
            <a:endParaRPr lang="en-US"/>
          </a:p>
        </p:txBody>
      </p:sp>
    </p:spTree>
    <p:extLst>
      <p:ext uri="{BB962C8B-B14F-4D97-AF65-F5344CB8AC3E}">
        <p14:creationId xmlns:p14="http://schemas.microsoft.com/office/powerpoint/2010/main" val="381840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Parks on the air is popular.  What does it take to get on POTA.... Already have to invest in a battery and maybe second radio...   Safe – no wires to trip over....  Population areas in North America. </a:t>
            </a:r>
          </a:p>
        </p:txBody>
      </p:sp>
      <p:sp>
        <p:nvSpPr>
          <p:cNvPr id="4" name="Slide Number Placeholder 3"/>
          <p:cNvSpPr>
            <a:spLocks noGrp="1"/>
          </p:cNvSpPr>
          <p:nvPr>
            <p:ph type="sldNum" sz="quarter" idx="5"/>
          </p:nvPr>
        </p:nvSpPr>
        <p:spPr/>
        <p:txBody>
          <a:bodyPr/>
          <a:lstStyle/>
          <a:p>
            <a:fld id="{3274104A-6E3C-456F-99EE-6F701DFC5F1D}" type="slidenum">
              <a:rPr lang="en-US" smtClean="0"/>
              <a:t>14</a:t>
            </a:fld>
            <a:endParaRPr lang="en-US"/>
          </a:p>
        </p:txBody>
      </p:sp>
    </p:spTree>
    <p:extLst>
      <p:ext uri="{BB962C8B-B14F-4D97-AF65-F5344CB8AC3E}">
        <p14:creationId xmlns:p14="http://schemas.microsoft.com/office/powerpoint/2010/main" val="3120400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Input and output to model.    Wire or tubing.....  Sources: transmitter.   Loads: inductors, capacitors, resistances.  Goal: </a:t>
            </a:r>
          </a:p>
        </p:txBody>
      </p:sp>
      <p:sp>
        <p:nvSpPr>
          <p:cNvPr id="4" name="Slide Number Placeholder 3"/>
          <p:cNvSpPr>
            <a:spLocks noGrp="1"/>
          </p:cNvSpPr>
          <p:nvPr>
            <p:ph type="sldNum" sz="quarter" idx="5"/>
          </p:nvPr>
        </p:nvSpPr>
        <p:spPr/>
        <p:txBody>
          <a:bodyPr/>
          <a:lstStyle/>
          <a:p>
            <a:fld id="{3274104A-6E3C-456F-99EE-6F701DFC5F1D}" type="slidenum">
              <a:rPr lang="en-US" smtClean="0"/>
              <a:t>3</a:t>
            </a:fld>
            <a:endParaRPr lang="en-US"/>
          </a:p>
        </p:txBody>
      </p:sp>
    </p:spTree>
    <p:extLst>
      <p:ext uri="{BB962C8B-B14F-4D97-AF65-F5344CB8AC3E}">
        <p14:creationId xmlns:p14="http://schemas.microsoft.com/office/powerpoint/2010/main" val="2143966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State University professor.   W8JK antenna two spaced parallel full wave antennas feed out of out of phase wit one another - bidirectional.   .... Manipulated equations to make a fee space radiation pattern.... Forgot how to do it long ago. </a:t>
            </a:r>
          </a:p>
        </p:txBody>
      </p:sp>
      <p:sp>
        <p:nvSpPr>
          <p:cNvPr id="4" name="Slide Number Placeholder 3"/>
          <p:cNvSpPr>
            <a:spLocks noGrp="1"/>
          </p:cNvSpPr>
          <p:nvPr>
            <p:ph type="sldNum" sz="quarter" idx="5"/>
          </p:nvPr>
        </p:nvSpPr>
        <p:spPr/>
        <p:txBody>
          <a:bodyPr/>
          <a:lstStyle/>
          <a:p>
            <a:fld id="{3274104A-6E3C-456F-99EE-6F701DFC5F1D}" type="slidenum">
              <a:rPr lang="en-US" smtClean="0"/>
              <a:t>4</a:t>
            </a:fld>
            <a:endParaRPr lang="en-US"/>
          </a:p>
        </p:txBody>
      </p:sp>
    </p:spTree>
    <p:extLst>
      <p:ext uri="{BB962C8B-B14F-4D97-AF65-F5344CB8AC3E}">
        <p14:creationId xmlns:p14="http://schemas.microsoft.com/office/powerpoint/2010/main" val="299948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Works by calculating breaking up the wires into segments, calculating the currents in the segments, summing the radiation from each segment at some faraway place in all directions. ... How sensitive is performance to frequency, dimension or load changes?</a:t>
            </a:r>
          </a:p>
        </p:txBody>
      </p:sp>
      <p:sp>
        <p:nvSpPr>
          <p:cNvPr id="4" name="Slide Number Placeholder 3"/>
          <p:cNvSpPr>
            <a:spLocks noGrp="1"/>
          </p:cNvSpPr>
          <p:nvPr>
            <p:ph type="sldNum" sz="quarter" idx="5"/>
          </p:nvPr>
        </p:nvSpPr>
        <p:spPr/>
        <p:txBody>
          <a:bodyPr/>
          <a:lstStyle/>
          <a:p>
            <a:fld id="{3274104A-6E3C-456F-99EE-6F701DFC5F1D}" type="slidenum">
              <a:rPr lang="en-US" smtClean="0"/>
              <a:t>6</a:t>
            </a:fld>
            <a:endParaRPr lang="en-US"/>
          </a:p>
        </p:txBody>
      </p:sp>
    </p:spTree>
    <p:extLst>
      <p:ext uri="{BB962C8B-B14F-4D97-AF65-F5344CB8AC3E}">
        <p14:creationId xmlns:p14="http://schemas.microsoft.com/office/powerpoint/2010/main" val="217215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near buildings not likely to be accurate.... Better  to be in an open field. </a:t>
            </a:r>
          </a:p>
        </p:txBody>
      </p:sp>
      <p:sp>
        <p:nvSpPr>
          <p:cNvPr id="4" name="Slide Number Placeholder 3"/>
          <p:cNvSpPr>
            <a:spLocks noGrp="1"/>
          </p:cNvSpPr>
          <p:nvPr>
            <p:ph type="sldNum" sz="quarter" idx="5"/>
          </p:nvPr>
        </p:nvSpPr>
        <p:spPr/>
        <p:txBody>
          <a:bodyPr/>
          <a:lstStyle/>
          <a:p>
            <a:fld id="{3274104A-6E3C-456F-99EE-6F701DFC5F1D}" type="slidenum">
              <a:rPr lang="en-US" smtClean="0"/>
              <a:t>8</a:t>
            </a:fld>
            <a:endParaRPr lang="en-US"/>
          </a:p>
        </p:txBody>
      </p:sp>
    </p:spTree>
    <p:extLst>
      <p:ext uri="{BB962C8B-B14F-4D97-AF65-F5344CB8AC3E}">
        <p14:creationId xmlns:p14="http://schemas.microsoft.com/office/powerpoint/2010/main" val="664810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as handy as </a:t>
            </a:r>
            <a:r>
              <a:rPr lang="en-US" dirty="0" err="1"/>
              <a:t>AutoEZ</a:t>
            </a:r>
            <a:r>
              <a:rPr lang="en-US" dirty="0"/>
              <a:t>..  Hasn’t been updated recently. </a:t>
            </a:r>
          </a:p>
        </p:txBody>
      </p:sp>
      <p:sp>
        <p:nvSpPr>
          <p:cNvPr id="4" name="Slide Number Placeholder 3"/>
          <p:cNvSpPr>
            <a:spLocks noGrp="1"/>
          </p:cNvSpPr>
          <p:nvPr>
            <p:ph type="sldNum" sz="quarter" idx="5"/>
          </p:nvPr>
        </p:nvSpPr>
        <p:spPr/>
        <p:txBody>
          <a:bodyPr/>
          <a:lstStyle/>
          <a:p>
            <a:fld id="{3274104A-6E3C-456F-99EE-6F701DFC5F1D}" type="slidenum">
              <a:rPr lang="en-US" smtClean="0"/>
              <a:t>10</a:t>
            </a:fld>
            <a:endParaRPr lang="en-US"/>
          </a:p>
        </p:txBody>
      </p:sp>
    </p:spTree>
    <p:extLst>
      <p:ext uri="{BB962C8B-B14F-4D97-AF65-F5344CB8AC3E}">
        <p14:creationId xmlns:p14="http://schemas.microsoft.com/office/powerpoint/2010/main" val="207788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basics...  Not real but still useful as a reference.   .... </a:t>
            </a:r>
            <a:r>
              <a:rPr lang="en-US" dirty="0" err="1"/>
              <a:t>Dbd</a:t>
            </a:r>
            <a:r>
              <a:rPr lang="en-US" dirty="0"/>
              <a:t> – uses a standard dipole in free space as a reference.  Dipole has directivity. Seems confusing to me. </a:t>
            </a:r>
          </a:p>
        </p:txBody>
      </p:sp>
      <p:sp>
        <p:nvSpPr>
          <p:cNvPr id="4" name="Slide Number Placeholder 3"/>
          <p:cNvSpPr>
            <a:spLocks noGrp="1"/>
          </p:cNvSpPr>
          <p:nvPr>
            <p:ph type="sldNum" sz="quarter" idx="5"/>
          </p:nvPr>
        </p:nvSpPr>
        <p:spPr/>
        <p:txBody>
          <a:bodyPr/>
          <a:lstStyle/>
          <a:p>
            <a:fld id="{3274104A-6E3C-456F-99EE-6F701DFC5F1D}" type="slidenum">
              <a:rPr lang="en-US" smtClean="0"/>
              <a:t>11</a:t>
            </a:fld>
            <a:endParaRPr lang="en-US"/>
          </a:p>
        </p:txBody>
      </p:sp>
    </p:spTree>
    <p:extLst>
      <p:ext uri="{BB962C8B-B14F-4D97-AF65-F5344CB8AC3E}">
        <p14:creationId xmlns:p14="http://schemas.microsoft.com/office/powerpoint/2010/main" val="3808363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signals reflects from the ionosphere.   What angle supports radio propagation.  Depends on time of day, frequency, season, space weather....  Important because we need to look at elevation plots to determine if the antenna meets our goals. </a:t>
            </a:r>
          </a:p>
        </p:txBody>
      </p:sp>
      <p:sp>
        <p:nvSpPr>
          <p:cNvPr id="4" name="Slide Number Placeholder 3"/>
          <p:cNvSpPr>
            <a:spLocks noGrp="1"/>
          </p:cNvSpPr>
          <p:nvPr>
            <p:ph type="sldNum" sz="quarter" idx="5"/>
          </p:nvPr>
        </p:nvSpPr>
        <p:spPr/>
        <p:txBody>
          <a:bodyPr/>
          <a:lstStyle/>
          <a:p>
            <a:fld id="{3274104A-6E3C-456F-99EE-6F701DFC5F1D}" type="slidenum">
              <a:rPr lang="en-US" smtClean="0"/>
              <a:t>12</a:t>
            </a:fld>
            <a:endParaRPr lang="en-US"/>
          </a:p>
        </p:txBody>
      </p:sp>
    </p:spTree>
    <p:extLst>
      <p:ext uri="{BB962C8B-B14F-4D97-AF65-F5344CB8AC3E}">
        <p14:creationId xmlns:p14="http://schemas.microsoft.com/office/powerpoint/2010/main" val="329295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Telescoping antenna</a:t>
            </a:r>
          </a:p>
        </p:txBody>
      </p:sp>
      <p:sp>
        <p:nvSpPr>
          <p:cNvPr id="4" name="Slide Number Placeholder 3"/>
          <p:cNvSpPr>
            <a:spLocks noGrp="1"/>
          </p:cNvSpPr>
          <p:nvPr>
            <p:ph type="sldNum" sz="quarter" idx="5"/>
          </p:nvPr>
        </p:nvSpPr>
        <p:spPr/>
        <p:txBody>
          <a:bodyPr/>
          <a:lstStyle/>
          <a:p>
            <a:fld id="{3274104A-6E3C-456F-99EE-6F701DFC5F1D}" type="slidenum">
              <a:rPr lang="en-US" smtClean="0"/>
              <a:t>13</a:t>
            </a:fld>
            <a:endParaRPr lang="en-US"/>
          </a:p>
        </p:txBody>
      </p:sp>
    </p:spTree>
    <p:extLst>
      <p:ext uri="{BB962C8B-B14F-4D97-AF65-F5344CB8AC3E}">
        <p14:creationId xmlns:p14="http://schemas.microsoft.com/office/powerpoint/2010/main" val="278430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68DA-E0E0-27C5-F021-F926A521D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6730FD-0684-3202-E97E-4B74202CB8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CFEDEC-E651-3340-C64E-8FBFCE350F07}"/>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5" name="Footer Placeholder 4">
            <a:extLst>
              <a:ext uri="{FF2B5EF4-FFF2-40B4-BE49-F238E27FC236}">
                <a16:creationId xmlns:a16="http://schemas.microsoft.com/office/drawing/2014/main" id="{DC991A89-1974-B9CB-57B0-C4239F232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03C9C-5EE2-D562-C8EB-6487A0977BAA}"/>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4010940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EE87-3588-3F00-43F7-E3DA5D66BD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D44F0-E542-135E-3672-AE8B14304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FEF7D-8673-E372-8656-FD03B72903F1}"/>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5" name="Footer Placeholder 4">
            <a:extLst>
              <a:ext uri="{FF2B5EF4-FFF2-40B4-BE49-F238E27FC236}">
                <a16:creationId xmlns:a16="http://schemas.microsoft.com/office/drawing/2014/main" id="{B63D6DA8-E784-18C3-C923-3EF90558A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257BC-0880-F5CE-671A-E31D51FC0189}"/>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323502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D59661-2DE8-5E1A-80C5-1F994E85F3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A24338-CAF6-02A2-D8F5-787FB3D6EE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872EF-08C5-F342-82FA-52C79223252C}"/>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5" name="Footer Placeholder 4">
            <a:extLst>
              <a:ext uri="{FF2B5EF4-FFF2-40B4-BE49-F238E27FC236}">
                <a16:creationId xmlns:a16="http://schemas.microsoft.com/office/drawing/2014/main" id="{120A37FC-9573-57C1-0EAF-322B3380E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F57C-1729-9DFE-77EF-14813781B11C}"/>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2134415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D801-F0BA-EAB5-DC82-8ECEBDA3E6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FE73BD-8721-CD77-7462-8213F00E9F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94942-6671-6067-32A8-575AD89B1D7A}"/>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5" name="Footer Placeholder 4">
            <a:extLst>
              <a:ext uri="{FF2B5EF4-FFF2-40B4-BE49-F238E27FC236}">
                <a16:creationId xmlns:a16="http://schemas.microsoft.com/office/drawing/2014/main" id="{577342B2-9974-95D4-6224-E73CAA3E1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9F2A7-9BD6-ADB8-F19B-46E175DBE95A}"/>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596446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31246-0147-F91F-E438-B999DFD691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DAA494-98A9-3DF5-2C82-522FC7D09B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AD2B9-5CD1-1F42-E774-C316AA92EB1A}"/>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5" name="Footer Placeholder 4">
            <a:extLst>
              <a:ext uri="{FF2B5EF4-FFF2-40B4-BE49-F238E27FC236}">
                <a16:creationId xmlns:a16="http://schemas.microsoft.com/office/drawing/2014/main" id="{766461DB-923B-3A0C-FAC6-6D1A21289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6C4D9-5CD7-CBE9-1919-C58F381F9791}"/>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53419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06F7-4912-17DE-D953-BB77285F2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879C48-DD56-3D47-1478-F857108538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200AAE-AAAE-5F88-76EB-491BCBAC6E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1E92D-07DF-A493-6564-123B2B0BEE2E}"/>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6" name="Footer Placeholder 5">
            <a:extLst>
              <a:ext uri="{FF2B5EF4-FFF2-40B4-BE49-F238E27FC236}">
                <a16:creationId xmlns:a16="http://schemas.microsoft.com/office/drawing/2014/main" id="{8052D7FB-4C87-BC54-CABC-D669CD004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3D910-09DF-2D95-0F4D-A31E20780738}"/>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3281318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726A-F349-8E2F-9DE6-1075C682D6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045ED0-C424-1332-C0B8-1C35267FA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9F45F7-BBA7-CEE4-B00C-1038A70310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ECEB5-CE77-F9B5-DB6E-4DFD86DE7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B8DBEE-976D-A480-903B-D1AF8D0E6E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E6316A-3C95-75D6-C785-D5029AAEB493}"/>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8" name="Footer Placeholder 7">
            <a:extLst>
              <a:ext uri="{FF2B5EF4-FFF2-40B4-BE49-F238E27FC236}">
                <a16:creationId xmlns:a16="http://schemas.microsoft.com/office/drawing/2014/main" id="{78A0B082-E623-BD4B-6456-6647741E24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9A3A1B-1446-91FA-6093-0EAFA9A7EB49}"/>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744565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BFA2-1638-4556-EDE0-77964E6BD3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C6FA8-F01C-C907-F576-0FBD399C6A90}"/>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4" name="Footer Placeholder 3">
            <a:extLst>
              <a:ext uri="{FF2B5EF4-FFF2-40B4-BE49-F238E27FC236}">
                <a16:creationId xmlns:a16="http://schemas.microsoft.com/office/drawing/2014/main" id="{CE550A2D-6572-07D1-AE52-C79643B2A7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3E33B6-35C7-8A7D-A04E-2DF3754B59F0}"/>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364295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F43805-1EDF-7C38-0CE4-EF91D40B57C5}"/>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3" name="Footer Placeholder 2">
            <a:extLst>
              <a:ext uri="{FF2B5EF4-FFF2-40B4-BE49-F238E27FC236}">
                <a16:creationId xmlns:a16="http://schemas.microsoft.com/office/drawing/2014/main" id="{11BA1ECB-108B-70F6-0845-40B298C283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E14EDF-7886-2AD6-E35D-63496F09B457}"/>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170247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6F26B-E2CA-8D69-0437-94A84C9EE6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CD7B5E-F11B-A397-97FB-618FD3CE66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32B812-64F3-A92E-3D01-DC39A7969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7D7E1-B589-48E5-EA8B-3C70C1413BC8}"/>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6" name="Footer Placeholder 5">
            <a:extLst>
              <a:ext uri="{FF2B5EF4-FFF2-40B4-BE49-F238E27FC236}">
                <a16:creationId xmlns:a16="http://schemas.microsoft.com/office/drawing/2014/main" id="{C4A7660A-F9B0-A074-E3A0-3626839A4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59CFE-0C65-5368-C536-E5C27180EE03}"/>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126347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0D0F9-8C6F-177F-625C-212960C3C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11397F-7BF8-1C73-E7BF-E00F6D6E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4905D4-6B78-4E4B-7844-BFC277F11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0F3C2-BCC1-D11D-3134-4A8F7C9218C3}"/>
              </a:ext>
            </a:extLst>
          </p:cNvPr>
          <p:cNvSpPr>
            <a:spLocks noGrp="1"/>
          </p:cNvSpPr>
          <p:nvPr>
            <p:ph type="dt" sz="half" idx="10"/>
          </p:nvPr>
        </p:nvSpPr>
        <p:spPr/>
        <p:txBody>
          <a:bodyPr/>
          <a:lstStyle/>
          <a:p>
            <a:fld id="{A10C2577-021F-4F99-A3D0-6884212B2958}" type="datetimeFigureOut">
              <a:rPr lang="en-US" smtClean="0"/>
              <a:t>2024-03-12</a:t>
            </a:fld>
            <a:endParaRPr lang="en-US"/>
          </a:p>
        </p:txBody>
      </p:sp>
      <p:sp>
        <p:nvSpPr>
          <p:cNvPr id="6" name="Footer Placeholder 5">
            <a:extLst>
              <a:ext uri="{FF2B5EF4-FFF2-40B4-BE49-F238E27FC236}">
                <a16:creationId xmlns:a16="http://schemas.microsoft.com/office/drawing/2014/main" id="{248DFEB2-3B1F-958D-F990-19066FC4F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3FE9EC-6314-9117-4FAD-28A38E242489}"/>
              </a:ext>
            </a:extLst>
          </p:cNvPr>
          <p:cNvSpPr>
            <a:spLocks noGrp="1"/>
          </p:cNvSpPr>
          <p:nvPr>
            <p:ph type="sldNum" sz="quarter" idx="12"/>
          </p:nvPr>
        </p:nvSpPr>
        <p:spPr/>
        <p:txBody>
          <a:bodyPr/>
          <a:lstStyle/>
          <a:p>
            <a:fld id="{FA6076AC-C946-44F0-8F9A-5A4800DBE976}" type="slidenum">
              <a:rPr lang="en-US" smtClean="0"/>
              <a:t>‹#›</a:t>
            </a:fld>
            <a:endParaRPr lang="en-US"/>
          </a:p>
        </p:txBody>
      </p:sp>
    </p:spTree>
    <p:extLst>
      <p:ext uri="{BB962C8B-B14F-4D97-AF65-F5344CB8AC3E}">
        <p14:creationId xmlns:p14="http://schemas.microsoft.com/office/powerpoint/2010/main" val="297636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D2F75C-4A77-F3D3-5ED4-E745763E0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3E3BAA-F731-B82B-628D-9280D2E074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AFBA2-2EB2-A6C5-0477-44AEF9498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0C2577-021F-4F99-A3D0-6884212B2958}" type="datetimeFigureOut">
              <a:rPr lang="en-US" smtClean="0"/>
              <a:t>2024-03-12</a:t>
            </a:fld>
            <a:endParaRPr lang="en-US"/>
          </a:p>
        </p:txBody>
      </p:sp>
      <p:sp>
        <p:nvSpPr>
          <p:cNvPr id="5" name="Footer Placeholder 4">
            <a:extLst>
              <a:ext uri="{FF2B5EF4-FFF2-40B4-BE49-F238E27FC236}">
                <a16:creationId xmlns:a16="http://schemas.microsoft.com/office/drawing/2014/main" id="{16F0F1E1-16C4-9472-A655-A5CD51EAB3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9D36FD-7C2A-B4FC-23BC-8B2F29701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6076AC-C946-44F0-8F9A-5A4800DBE976}" type="slidenum">
              <a:rPr lang="en-US" smtClean="0"/>
              <a:t>‹#›</a:t>
            </a:fld>
            <a:endParaRPr lang="en-US"/>
          </a:p>
        </p:txBody>
      </p:sp>
    </p:spTree>
    <p:extLst>
      <p:ext uri="{BB962C8B-B14F-4D97-AF65-F5344CB8AC3E}">
        <p14:creationId xmlns:p14="http://schemas.microsoft.com/office/powerpoint/2010/main" val="1745858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ec2go.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c6la.com/autoez.html" TargetMode="External"/><Relationship Id="rId2" Type="http://schemas.openxmlformats.org/officeDocument/2006/relationships/hyperlink" Target="https://eznec.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E32C0-435A-F12A-C96F-96E268C8AF9C}"/>
              </a:ext>
            </a:extLst>
          </p:cNvPr>
          <p:cNvSpPr>
            <a:spLocks noGrp="1"/>
          </p:cNvSpPr>
          <p:nvPr>
            <p:ph type="ctrTitle"/>
          </p:nvPr>
        </p:nvSpPr>
        <p:spPr/>
        <p:txBody>
          <a:bodyPr anchor="ctr">
            <a:normAutofit/>
          </a:bodyPr>
          <a:lstStyle/>
          <a:p>
            <a:pPr>
              <a:lnSpc>
                <a:spcPct val="100000"/>
              </a:lnSpc>
            </a:pPr>
            <a:r>
              <a:rPr lang="en-US" sz="6600" dirty="0"/>
              <a:t>Antenna Modeling</a:t>
            </a:r>
          </a:p>
        </p:txBody>
      </p:sp>
      <p:sp>
        <p:nvSpPr>
          <p:cNvPr id="3" name="Subtitle 2">
            <a:extLst>
              <a:ext uri="{FF2B5EF4-FFF2-40B4-BE49-F238E27FC236}">
                <a16:creationId xmlns:a16="http://schemas.microsoft.com/office/drawing/2014/main" id="{DC863BFE-0442-662C-4EC9-5CD9B5803890}"/>
              </a:ext>
            </a:extLst>
          </p:cNvPr>
          <p:cNvSpPr>
            <a:spLocks noGrp="1"/>
          </p:cNvSpPr>
          <p:nvPr>
            <p:ph type="subTitle" idx="1"/>
          </p:nvPr>
        </p:nvSpPr>
        <p:spPr/>
        <p:txBody>
          <a:bodyPr>
            <a:normAutofit fontScale="92500" lnSpcReduction="10000"/>
          </a:bodyPr>
          <a:lstStyle/>
          <a:p>
            <a:r>
              <a:rPr lang="en-US" sz="4000" dirty="0"/>
              <a:t>Is it worth it?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Brief demonstration of antenna modeling. When is modeling useful.</a:t>
            </a:r>
          </a:p>
          <a:p>
            <a:pPr marL="457200" marR="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Bloomington Amateur Radio Association – March 12, 2024  7:00 pm</a:t>
            </a:r>
          </a:p>
          <a:p>
            <a:pPr marL="45720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latin typeface="Calibri" panose="020F0502020204030204" pitchFamily="34" charset="0"/>
                <a:ea typeface="Calibri" panose="020F0502020204030204" pitchFamily="34" charset="0"/>
                <a:cs typeface="Times New Roman" panose="02020603050405020304" pitchFamily="18" charset="0"/>
              </a:rPr>
              <a:t>Roger Roth   K0MPH</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825947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B731F46B-2080-3CF5-FCD4-5A8F2FD4A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A5B895-A544-F394-06D1-E28496F53386}"/>
              </a:ext>
            </a:extLst>
          </p:cNvPr>
          <p:cNvSpPr>
            <a:spLocks noGrp="1"/>
          </p:cNvSpPr>
          <p:nvPr>
            <p:ph type="title"/>
          </p:nvPr>
        </p:nvSpPr>
        <p:spPr/>
        <p:txBody>
          <a:bodyPr/>
          <a:lstStyle/>
          <a:p>
            <a:r>
              <a:rPr lang="en-US" dirty="0"/>
              <a:t>Typical Computer Modeling Program</a:t>
            </a:r>
          </a:p>
        </p:txBody>
      </p:sp>
      <p:sp>
        <p:nvSpPr>
          <p:cNvPr id="3" name="Content Placeholder 2">
            <a:extLst>
              <a:ext uri="{FF2B5EF4-FFF2-40B4-BE49-F238E27FC236}">
                <a16:creationId xmlns:a16="http://schemas.microsoft.com/office/drawing/2014/main" id="{CC81DFC7-A430-6C95-CE4B-C8ECC1FD95EF}"/>
              </a:ext>
            </a:extLst>
          </p:cNvPr>
          <p:cNvSpPr>
            <a:spLocks noGrp="1"/>
          </p:cNvSpPr>
          <p:nvPr>
            <p:ph idx="1"/>
          </p:nvPr>
        </p:nvSpPr>
        <p:spPr/>
        <p:txBody>
          <a:bodyPr/>
          <a:lstStyle/>
          <a:p>
            <a:r>
              <a:rPr lang="en-US" dirty="0"/>
              <a:t>NEC2GO</a:t>
            </a:r>
          </a:p>
          <a:p>
            <a:pPr lvl="1"/>
            <a:r>
              <a:rPr lang="en-US" dirty="0"/>
              <a:t>Complete modeling program</a:t>
            </a:r>
          </a:p>
          <a:p>
            <a:pPr lvl="1"/>
            <a:r>
              <a:rPr lang="en-US" dirty="0"/>
              <a:t>Uses of variables to control the model for multiple test cases</a:t>
            </a:r>
          </a:p>
          <a:p>
            <a:pPr lvl="1"/>
            <a:r>
              <a:rPr lang="en-US" dirty="0"/>
              <a:t>$39.95  - </a:t>
            </a:r>
            <a:r>
              <a:rPr lang="en-US" dirty="0">
                <a:hlinkClick r:id="rId3"/>
              </a:rPr>
              <a:t>https://nec2go.com/</a:t>
            </a:r>
            <a:r>
              <a:rPr lang="en-US" dirty="0"/>
              <a:t> </a:t>
            </a:r>
          </a:p>
          <a:p>
            <a:endParaRPr lang="en-US" dirty="0"/>
          </a:p>
          <a:p>
            <a:endParaRPr lang="en-US" dirty="0"/>
          </a:p>
        </p:txBody>
      </p:sp>
    </p:spTree>
    <p:extLst>
      <p:ext uri="{BB962C8B-B14F-4D97-AF65-F5344CB8AC3E}">
        <p14:creationId xmlns:p14="http://schemas.microsoft.com/office/powerpoint/2010/main" val="408838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55C1694F-C302-5965-69BF-E49B760FBB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42C80-0E03-D025-B3E5-290E47006E91}"/>
              </a:ext>
            </a:extLst>
          </p:cNvPr>
          <p:cNvSpPr>
            <a:spLocks noGrp="1"/>
          </p:cNvSpPr>
          <p:nvPr>
            <p:ph type="title"/>
          </p:nvPr>
        </p:nvSpPr>
        <p:spPr/>
        <p:txBody>
          <a:bodyPr/>
          <a:lstStyle/>
          <a:p>
            <a:r>
              <a:rPr lang="en-US" dirty="0"/>
              <a:t>What is </a:t>
            </a:r>
            <a:r>
              <a:rPr lang="en-US" dirty="0" err="1"/>
              <a:t>dbi</a:t>
            </a:r>
            <a:r>
              <a:rPr lang="en-US" dirty="0"/>
              <a:t> (isotropic)?</a:t>
            </a:r>
          </a:p>
        </p:txBody>
      </p:sp>
      <p:sp>
        <p:nvSpPr>
          <p:cNvPr id="3" name="Content Placeholder 2">
            <a:extLst>
              <a:ext uri="{FF2B5EF4-FFF2-40B4-BE49-F238E27FC236}">
                <a16:creationId xmlns:a16="http://schemas.microsoft.com/office/drawing/2014/main" id="{111C624D-1652-27F6-E01A-D87CA4A910EC}"/>
              </a:ext>
            </a:extLst>
          </p:cNvPr>
          <p:cNvSpPr>
            <a:spLocks noGrp="1"/>
          </p:cNvSpPr>
          <p:nvPr>
            <p:ph idx="1"/>
          </p:nvPr>
        </p:nvSpPr>
        <p:spPr/>
        <p:txBody>
          <a:bodyPr/>
          <a:lstStyle/>
          <a:p>
            <a:pPr lvl="1"/>
            <a:r>
              <a:rPr lang="en-US" dirty="0"/>
              <a:t>Isotropic radiator is a theoretical antenna in free space that radiates equally well in all directions.</a:t>
            </a:r>
          </a:p>
          <a:p>
            <a:pPr lvl="1"/>
            <a:r>
              <a:rPr lang="en-US" dirty="0"/>
              <a:t>Point source. Infinitely small. Completely removed from everything else (free space).</a:t>
            </a:r>
          </a:p>
          <a:p>
            <a:pPr lvl="1"/>
            <a:r>
              <a:rPr lang="en-US" dirty="0"/>
              <a:t>Radiates equally well in all directions (no directivity).</a:t>
            </a:r>
          </a:p>
          <a:p>
            <a:pPr lvl="1"/>
            <a:r>
              <a:rPr lang="en-US" dirty="0"/>
              <a:t>By definition an isotropic radiator has a gain of 0 </a:t>
            </a:r>
            <a:r>
              <a:rPr lang="en-US" dirty="0" err="1"/>
              <a:t>dbi</a:t>
            </a:r>
            <a:r>
              <a:rPr lang="en-US" dirty="0"/>
              <a:t>.</a:t>
            </a:r>
          </a:p>
          <a:p>
            <a:pPr lvl="1"/>
            <a:r>
              <a:rPr lang="en-US" dirty="0"/>
              <a:t>Used as a measuring stick for comparison with an actual antenna system.</a:t>
            </a:r>
          </a:p>
          <a:p>
            <a:pPr lvl="1"/>
            <a:r>
              <a:rPr lang="en-US" dirty="0"/>
              <a:t>Used to compare antennas.</a:t>
            </a:r>
          </a:p>
        </p:txBody>
      </p:sp>
    </p:spTree>
    <p:extLst>
      <p:ext uri="{BB962C8B-B14F-4D97-AF65-F5344CB8AC3E}">
        <p14:creationId xmlns:p14="http://schemas.microsoft.com/office/powerpoint/2010/main" val="248491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631D6C69-CDEB-EF8E-9CED-35EB650E9B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88524-C7C2-00D6-C3D7-455D867F0F2E}"/>
              </a:ext>
            </a:extLst>
          </p:cNvPr>
          <p:cNvSpPr>
            <a:spLocks noGrp="1"/>
          </p:cNvSpPr>
          <p:nvPr>
            <p:ph type="title"/>
          </p:nvPr>
        </p:nvSpPr>
        <p:spPr/>
        <p:txBody>
          <a:bodyPr/>
          <a:lstStyle/>
          <a:p>
            <a:r>
              <a:rPr lang="en-US" dirty="0"/>
              <a:t>What wave angle is useful ?</a:t>
            </a:r>
          </a:p>
        </p:txBody>
      </p:sp>
      <p:sp>
        <p:nvSpPr>
          <p:cNvPr id="3" name="Content Placeholder 2">
            <a:extLst>
              <a:ext uri="{FF2B5EF4-FFF2-40B4-BE49-F238E27FC236}">
                <a16:creationId xmlns:a16="http://schemas.microsoft.com/office/drawing/2014/main" id="{68C5A03F-6674-BD90-DD16-4A3DAC3A952F}"/>
              </a:ext>
            </a:extLst>
          </p:cNvPr>
          <p:cNvSpPr>
            <a:spLocks noGrp="1"/>
          </p:cNvSpPr>
          <p:nvPr>
            <p:ph idx="1"/>
          </p:nvPr>
        </p:nvSpPr>
        <p:spPr/>
        <p:txBody>
          <a:bodyPr/>
          <a:lstStyle/>
          <a:p>
            <a:r>
              <a:rPr lang="en-US" dirty="0"/>
              <a:t>Varies with height of F1 and F2 ionosphere layer</a:t>
            </a:r>
          </a:p>
        </p:txBody>
      </p:sp>
      <p:pic>
        <p:nvPicPr>
          <p:cNvPr id="5" name="Picture 4" descr="A diagram of a curve&#10;&#10;Description automatically generated">
            <a:extLst>
              <a:ext uri="{FF2B5EF4-FFF2-40B4-BE49-F238E27FC236}">
                <a16:creationId xmlns:a16="http://schemas.microsoft.com/office/drawing/2014/main" id="{B8648797-7042-3CE7-C110-D4E67EB8A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03872" y="3031078"/>
            <a:ext cx="3704832" cy="2629620"/>
          </a:xfrm>
          <a:prstGeom prst="rect">
            <a:avLst/>
          </a:prstGeom>
        </p:spPr>
      </p:pic>
      <p:graphicFrame>
        <p:nvGraphicFramePr>
          <p:cNvPr id="6" name="Table 5">
            <a:extLst>
              <a:ext uri="{FF2B5EF4-FFF2-40B4-BE49-F238E27FC236}">
                <a16:creationId xmlns:a16="http://schemas.microsoft.com/office/drawing/2014/main" id="{414B9369-C6B3-C975-B71A-C136C728F7DC}"/>
              </a:ext>
            </a:extLst>
          </p:cNvPr>
          <p:cNvGraphicFramePr>
            <a:graphicFrameLocks noGrp="1"/>
          </p:cNvGraphicFramePr>
          <p:nvPr>
            <p:extLst>
              <p:ext uri="{D42A27DB-BD31-4B8C-83A1-F6EECF244321}">
                <p14:modId xmlns:p14="http://schemas.microsoft.com/office/powerpoint/2010/main" val="4280157783"/>
              </p:ext>
            </p:extLst>
          </p:nvPr>
        </p:nvGraphicFramePr>
        <p:xfrm>
          <a:off x="969395" y="2607068"/>
          <a:ext cx="4408096" cy="3477640"/>
        </p:xfrm>
        <a:graphic>
          <a:graphicData uri="http://schemas.openxmlformats.org/drawingml/2006/table">
            <a:tbl>
              <a:tblPr firstRow="1" bandRow="1">
                <a:tableStyleId>{5C22544A-7EE6-4342-B048-85BDC9FD1C3A}</a:tableStyleId>
              </a:tblPr>
              <a:tblGrid>
                <a:gridCol w="1171649">
                  <a:extLst>
                    <a:ext uri="{9D8B030D-6E8A-4147-A177-3AD203B41FA5}">
                      <a16:colId xmlns:a16="http://schemas.microsoft.com/office/drawing/2014/main" val="684072860"/>
                    </a:ext>
                  </a:extLst>
                </a:gridCol>
                <a:gridCol w="907315">
                  <a:extLst>
                    <a:ext uri="{9D8B030D-6E8A-4147-A177-3AD203B41FA5}">
                      <a16:colId xmlns:a16="http://schemas.microsoft.com/office/drawing/2014/main" val="2702889563"/>
                    </a:ext>
                  </a:extLst>
                </a:gridCol>
                <a:gridCol w="2329132">
                  <a:extLst>
                    <a:ext uri="{9D8B030D-6E8A-4147-A177-3AD203B41FA5}">
                      <a16:colId xmlns:a16="http://schemas.microsoft.com/office/drawing/2014/main" val="2113570301"/>
                    </a:ext>
                  </a:extLst>
                </a:gridCol>
              </a:tblGrid>
              <a:tr h="434705">
                <a:tc>
                  <a:txBody>
                    <a:bodyPr/>
                    <a:lstStyle/>
                    <a:p>
                      <a:pPr algn="ctr"/>
                      <a:r>
                        <a:rPr lang="en-US" dirty="0"/>
                        <a:t>MN to</a:t>
                      </a:r>
                    </a:p>
                  </a:txBody>
                  <a:tcPr/>
                </a:tc>
                <a:tc>
                  <a:txBody>
                    <a:bodyPr/>
                    <a:lstStyle/>
                    <a:p>
                      <a:pPr algn="ctr"/>
                      <a:r>
                        <a:rPr lang="en-US" dirty="0"/>
                        <a:t>Miles</a:t>
                      </a:r>
                    </a:p>
                  </a:txBody>
                  <a:tcPr/>
                </a:tc>
                <a:tc>
                  <a:txBody>
                    <a:bodyPr/>
                    <a:lstStyle/>
                    <a:p>
                      <a:pPr algn="ctr"/>
                      <a:r>
                        <a:rPr lang="en-US" dirty="0"/>
                        <a:t>Wave angle deg</a:t>
                      </a:r>
                    </a:p>
                  </a:txBody>
                  <a:tcPr/>
                </a:tc>
                <a:extLst>
                  <a:ext uri="{0D108BD9-81ED-4DB2-BD59-A6C34878D82A}">
                    <a16:rowId xmlns:a16="http://schemas.microsoft.com/office/drawing/2014/main" val="3123060063"/>
                  </a:ext>
                </a:extLst>
              </a:tr>
              <a:tr h="434705">
                <a:tc>
                  <a:txBody>
                    <a:bodyPr/>
                    <a:lstStyle/>
                    <a:p>
                      <a:pPr algn="ctr"/>
                      <a:r>
                        <a:rPr lang="en-US" dirty="0"/>
                        <a:t>IL</a:t>
                      </a:r>
                    </a:p>
                  </a:txBody>
                  <a:tcPr/>
                </a:tc>
                <a:tc>
                  <a:txBody>
                    <a:bodyPr/>
                    <a:lstStyle/>
                    <a:p>
                      <a:pPr algn="ctr"/>
                      <a:r>
                        <a:rPr lang="en-US" dirty="0"/>
                        <a:t>350</a:t>
                      </a:r>
                    </a:p>
                  </a:txBody>
                  <a:tcPr/>
                </a:tc>
                <a:tc>
                  <a:txBody>
                    <a:bodyPr/>
                    <a:lstStyle/>
                    <a:p>
                      <a:pPr algn="ctr"/>
                      <a:r>
                        <a:rPr lang="en-US" dirty="0"/>
                        <a:t>20 - 80</a:t>
                      </a:r>
                    </a:p>
                  </a:txBody>
                  <a:tcPr/>
                </a:tc>
                <a:extLst>
                  <a:ext uri="{0D108BD9-81ED-4DB2-BD59-A6C34878D82A}">
                    <a16:rowId xmlns:a16="http://schemas.microsoft.com/office/drawing/2014/main" val="3995935577"/>
                  </a:ext>
                </a:extLst>
              </a:tr>
              <a:tr h="434705">
                <a:tc>
                  <a:txBody>
                    <a:bodyPr/>
                    <a:lstStyle/>
                    <a:p>
                      <a:pPr algn="ctr"/>
                      <a:r>
                        <a:rPr lang="en-US" dirty="0"/>
                        <a:t>OH</a:t>
                      </a:r>
                    </a:p>
                  </a:txBody>
                  <a:tcPr/>
                </a:tc>
                <a:tc>
                  <a:txBody>
                    <a:bodyPr/>
                    <a:lstStyle/>
                    <a:p>
                      <a:pPr algn="ctr"/>
                      <a:r>
                        <a:rPr lang="en-US" dirty="0"/>
                        <a:t>700</a:t>
                      </a:r>
                    </a:p>
                  </a:txBody>
                  <a:tcPr/>
                </a:tc>
                <a:tc>
                  <a:txBody>
                    <a:bodyPr/>
                    <a:lstStyle/>
                    <a:p>
                      <a:pPr algn="ctr"/>
                      <a:r>
                        <a:rPr lang="en-US" dirty="0"/>
                        <a:t>10 – 40</a:t>
                      </a:r>
                    </a:p>
                  </a:txBody>
                  <a:tcPr/>
                </a:tc>
                <a:extLst>
                  <a:ext uri="{0D108BD9-81ED-4DB2-BD59-A6C34878D82A}">
                    <a16:rowId xmlns:a16="http://schemas.microsoft.com/office/drawing/2014/main" val="1087082254"/>
                  </a:ext>
                </a:extLst>
              </a:tr>
              <a:tr h="434705">
                <a:tc>
                  <a:txBody>
                    <a:bodyPr/>
                    <a:lstStyle/>
                    <a:p>
                      <a:pPr algn="ctr"/>
                      <a:r>
                        <a:rPr lang="en-US" dirty="0"/>
                        <a:t>NYC/TX</a:t>
                      </a:r>
                    </a:p>
                  </a:txBody>
                  <a:tcPr/>
                </a:tc>
                <a:tc>
                  <a:txBody>
                    <a:bodyPr/>
                    <a:lstStyle/>
                    <a:p>
                      <a:pPr algn="ctr"/>
                      <a:r>
                        <a:rPr lang="en-US" dirty="0"/>
                        <a:t>1100</a:t>
                      </a:r>
                    </a:p>
                  </a:txBody>
                  <a:tcPr/>
                </a:tc>
                <a:tc>
                  <a:txBody>
                    <a:bodyPr/>
                    <a:lstStyle/>
                    <a:p>
                      <a:pPr algn="ctr"/>
                      <a:r>
                        <a:rPr lang="en-US" dirty="0"/>
                        <a:t> 7 – 30</a:t>
                      </a:r>
                    </a:p>
                  </a:txBody>
                  <a:tcPr/>
                </a:tc>
                <a:extLst>
                  <a:ext uri="{0D108BD9-81ED-4DB2-BD59-A6C34878D82A}">
                    <a16:rowId xmlns:a16="http://schemas.microsoft.com/office/drawing/2014/main" val="3250448784"/>
                  </a:ext>
                </a:extLst>
              </a:tr>
              <a:tr h="434705">
                <a:tc>
                  <a:txBody>
                    <a:bodyPr/>
                    <a:lstStyle/>
                    <a:p>
                      <a:pPr algn="ctr"/>
                      <a:r>
                        <a:rPr lang="en-US" dirty="0"/>
                        <a:t>WA/AZ</a:t>
                      </a:r>
                    </a:p>
                  </a:txBody>
                  <a:tcPr/>
                </a:tc>
                <a:tc>
                  <a:txBody>
                    <a:bodyPr/>
                    <a:lstStyle/>
                    <a:p>
                      <a:pPr algn="ctr"/>
                      <a:r>
                        <a:rPr lang="en-US" dirty="0"/>
                        <a:t>1200</a:t>
                      </a:r>
                    </a:p>
                  </a:txBody>
                  <a:tcPr/>
                </a:tc>
                <a:tc>
                  <a:txBody>
                    <a:bodyPr/>
                    <a:lstStyle/>
                    <a:p>
                      <a:pPr algn="ctr"/>
                      <a:r>
                        <a:rPr lang="en-US" dirty="0"/>
                        <a:t> 7 – 30</a:t>
                      </a:r>
                    </a:p>
                  </a:txBody>
                  <a:tcPr/>
                </a:tc>
                <a:extLst>
                  <a:ext uri="{0D108BD9-81ED-4DB2-BD59-A6C34878D82A}">
                    <a16:rowId xmlns:a16="http://schemas.microsoft.com/office/drawing/2014/main" val="199658954"/>
                  </a:ext>
                </a:extLst>
              </a:tr>
              <a:tr h="434705">
                <a:tc>
                  <a:txBody>
                    <a:bodyPr/>
                    <a:lstStyle/>
                    <a:p>
                      <a:pPr algn="ctr"/>
                      <a:r>
                        <a:rPr lang="en-US" dirty="0"/>
                        <a:t>FL</a:t>
                      </a:r>
                    </a:p>
                  </a:txBody>
                  <a:tcPr/>
                </a:tc>
                <a:tc>
                  <a:txBody>
                    <a:bodyPr/>
                    <a:lstStyle/>
                    <a:p>
                      <a:pPr algn="ctr"/>
                      <a:r>
                        <a:rPr lang="en-US" dirty="0"/>
                        <a:t>1400</a:t>
                      </a:r>
                    </a:p>
                  </a:txBody>
                  <a:tcPr/>
                </a:tc>
                <a:tc>
                  <a:txBody>
                    <a:bodyPr/>
                    <a:lstStyle/>
                    <a:p>
                      <a:pPr algn="ctr"/>
                      <a:r>
                        <a:rPr lang="en-US" dirty="0"/>
                        <a:t>5 – 25</a:t>
                      </a:r>
                    </a:p>
                  </a:txBody>
                  <a:tcPr/>
                </a:tc>
                <a:extLst>
                  <a:ext uri="{0D108BD9-81ED-4DB2-BD59-A6C34878D82A}">
                    <a16:rowId xmlns:a16="http://schemas.microsoft.com/office/drawing/2014/main" val="747647624"/>
                  </a:ext>
                </a:extLst>
              </a:tr>
              <a:tr h="434705">
                <a:tc>
                  <a:txBody>
                    <a:bodyPr/>
                    <a:lstStyle/>
                    <a:p>
                      <a:pPr algn="ctr"/>
                      <a:r>
                        <a:rPr lang="en-US" dirty="0"/>
                        <a:t>CA/BC</a:t>
                      </a:r>
                    </a:p>
                  </a:txBody>
                  <a:tcPr/>
                </a:tc>
                <a:tc>
                  <a:txBody>
                    <a:bodyPr/>
                    <a:lstStyle/>
                    <a:p>
                      <a:pPr algn="ctr"/>
                      <a:r>
                        <a:rPr lang="en-US" dirty="0"/>
                        <a:t>1600</a:t>
                      </a:r>
                    </a:p>
                  </a:txBody>
                  <a:tcPr/>
                </a:tc>
                <a:tc>
                  <a:txBody>
                    <a:bodyPr/>
                    <a:lstStyle/>
                    <a:p>
                      <a:pPr algn="ctr"/>
                      <a:r>
                        <a:rPr lang="en-US" dirty="0"/>
                        <a:t>3 – 20  </a:t>
                      </a:r>
                    </a:p>
                  </a:txBody>
                  <a:tcPr/>
                </a:tc>
                <a:extLst>
                  <a:ext uri="{0D108BD9-81ED-4DB2-BD59-A6C34878D82A}">
                    <a16:rowId xmlns:a16="http://schemas.microsoft.com/office/drawing/2014/main" val="2694432025"/>
                  </a:ext>
                </a:extLst>
              </a:tr>
              <a:tr h="434705">
                <a:tc>
                  <a:txBody>
                    <a:bodyPr/>
                    <a:lstStyle/>
                    <a:p>
                      <a:pPr algn="ctr"/>
                      <a:r>
                        <a:rPr lang="en-US" dirty="0"/>
                        <a:t>DX</a:t>
                      </a:r>
                    </a:p>
                  </a:txBody>
                  <a:tcPr/>
                </a:tc>
                <a:tc>
                  <a:txBody>
                    <a:bodyPr/>
                    <a:lstStyle/>
                    <a:p>
                      <a:pPr algn="ctr"/>
                      <a:endParaRPr lang="en-US" dirty="0"/>
                    </a:p>
                  </a:txBody>
                  <a:tcPr/>
                </a:tc>
                <a:tc>
                  <a:txBody>
                    <a:bodyPr/>
                    <a:lstStyle/>
                    <a:p>
                      <a:pPr algn="ctr"/>
                      <a:r>
                        <a:rPr lang="en-US" dirty="0"/>
                        <a:t>1 – 10</a:t>
                      </a:r>
                    </a:p>
                  </a:txBody>
                  <a:tcPr/>
                </a:tc>
                <a:extLst>
                  <a:ext uri="{0D108BD9-81ED-4DB2-BD59-A6C34878D82A}">
                    <a16:rowId xmlns:a16="http://schemas.microsoft.com/office/drawing/2014/main" val="3698135626"/>
                  </a:ext>
                </a:extLst>
              </a:tr>
            </a:tbl>
          </a:graphicData>
        </a:graphic>
      </p:graphicFrame>
    </p:spTree>
    <p:extLst>
      <p:ext uri="{BB962C8B-B14F-4D97-AF65-F5344CB8AC3E}">
        <p14:creationId xmlns:p14="http://schemas.microsoft.com/office/powerpoint/2010/main" val="829917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D9EC5E62-41CD-5DC4-31E7-CDD93D4D8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84298-64E0-057A-2DA6-869DB3463CFE}"/>
              </a:ext>
            </a:extLst>
          </p:cNvPr>
          <p:cNvSpPr>
            <a:spLocks noGrp="1"/>
          </p:cNvSpPr>
          <p:nvPr>
            <p:ph type="title"/>
          </p:nvPr>
        </p:nvSpPr>
        <p:spPr/>
        <p:txBody>
          <a:bodyPr/>
          <a:lstStyle/>
          <a:p>
            <a:r>
              <a:rPr lang="en-US" dirty="0"/>
              <a:t>20 Meter Vertical Model</a:t>
            </a:r>
          </a:p>
        </p:txBody>
      </p:sp>
      <p:sp>
        <p:nvSpPr>
          <p:cNvPr id="3" name="Content Placeholder 2">
            <a:extLst>
              <a:ext uri="{FF2B5EF4-FFF2-40B4-BE49-F238E27FC236}">
                <a16:creationId xmlns:a16="http://schemas.microsoft.com/office/drawing/2014/main" id="{CCE2ED6C-59CF-E9C8-8B7F-855A2058DCBD}"/>
              </a:ext>
            </a:extLst>
          </p:cNvPr>
          <p:cNvSpPr>
            <a:spLocks noGrp="1"/>
          </p:cNvSpPr>
          <p:nvPr>
            <p:ph idx="1"/>
          </p:nvPr>
        </p:nvSpPr>
        <p:spPr/>
        <p:txBody>
          <a:bodyPr/>
          <a:lstStyle/>
          <a:p>
            <a:r>
              <a:rPr lang="en-US" dirty="0"/>
              <a:t>17.3 ft  tall telescoping,  sixteen - 16 ft radials</a:t>
            </a:r>
          </a:p>
          <a:p>
            <a:r>
              <a:rPr lang="en-US" dirty="0"/>
              <a:t>At 14.150 </a:t>
            </a:r>
            <a:r>
              <a:rPr lang="en-US" dirty="0" err="1"/>
              <a:t>Mhz</a:t>
            </a:r>
            <a:r>
              <a:rPr lang="en-US" dirty="0"/>
              <a:t>  - SWR 1.4</a:t>
            </a:r>
          </a:p>
          <a:p>
            <a:pPr lvl="1"/>
            <a:r>
              <a:rPr lang="en-US" dirty="0"/>
              <a:t>Maximum signal:  -0.28 </a:t>
            </a:r>
            <a:r>
              <a:rPr lang="en-US" dirty="0" err="1"/>
              <a:t>dbi</a:t>
            </a:r>
            <a:r>
              <a:rPr lang="en-US" dirty="0"/>
              <a:t> at 27 deg elevation</a:t>
            </a:r>
          </a:p>
        </p:txBody>
      </p:sp>
      <p:pic>
        <p:nvPicPr>
          <p:cNvPr id="5" name="Picture 4">
            <a:extLst>
              <a:ext uri="{FF2B5EF4-FFF2-40B4-BE49-F238E27FC236}">
                <a16:creationId xmlns:a16="http://schemas.microsoft.com/office/drawing/2014/main" id="{634C37DE-7E42-4B29-C750-206E4D1B673C}"/>
              </a:ext>
            </a:extLst>
          </p:cNvPr>
          <p:cNvPicPr>
            <a:picLocks noChangeAspect="1"/>
          </p:cNvPicPr>
          <p:nvPr/>
        </p:nvPicPr>
        <p:blipFill rotWithShape="1">
          <a:blip r:embed="rId3"/>
          <a:srcRect l="4767" t="-2233" r="4127" b="29877"/>
          <a:stretch/>
        </p:blipFill>
        <p:spPr>
          <a:xfrm>
            <a:off x="1433408" y="3731103"/>
            <a:ext cx="3505326" cy="276177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45B8FDF6-3048-BF28-67D4-074E070380F1}"/>
              </a:ext>
            </a:extLst>
          </p:cNvPr>
          <p:cNvPicPr>
            <a:picLocks noChangeAspect="1"/>
          </p:cNvPicPr>
          <p:nvPr/>
        </p:nvPicPr>
        <p:blipFill>
          <a:blip r:embed="rId4"/>
          <a:stretch>
            <a:fillRect/>
          </a:stretch>
        </p:blipFill>
        <p:spPr>
          <a:xfrm>
            <a:off x="7868580" y="444719"/>
            <a:ext cx="3684963" cy="317499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734CDBB-AE15-34FD-5CBA-5F9E88D20839}"/>
              </a:ext>
            </a:extLst>
          </p:cNvPr>
          <p:cNvPicPr>
            <a:picLocks noChangeAspect="1"/>
          </p:cNvPicPr>
          <p:nvPr/>
        </p:nvPicPr>
        <p:blipFill>
          <a:blip r:embed="rId5"/>
          <a:stretch>
            <a:fillRect/>
          </a:stretch>
        </p:blipFill>
        <p:spPr>
          <a:xfrm>
            <a:off x="5883585" y="4001294"/>
            <a:ext cx="3884706" cy="25034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07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E5F59B26-1360-E4D5-E9E3-66441AFA61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73DD6-D090-E9D8-6B6E-88EF2E0C4BD0}"/>
              </a:ext>
            </a:extLst>
          </p:cNvPr>
          <p:cNvSpPr>
            <a:spLocks noGrp="1"/>
          </p:cNvSpPr>
          <p:nvPr>
            <p:ph type="title"/>
          </p:nvPr>
        </p:nvSpPr>
        <p:spPr/>
        <p:txBody>
          <a:bodyPr/>
          <a:lstStyle/>
          <a:p>
            <a:r>
              <a:rPr lang="en-US" dirty="0"/>
              <a:t>Modeling example  - POTA  Antenna</a:t>
            </a:r>
          </a:p>
        </p:txBody>
      </p:sp>
      <p:sp>
        <p:nvSpPr>
          <p:cNvPr id="3" name="Content Placeholder 2">
            <a:extLst>
              <a:ext uri="{FF2B5EF4-FFF2-40B4-BE49-F238E27FC236}">
                <a16:creationId xmlns:a16="http://schemas.microsoft.com/office/drawing/2014/main" id="{98CCDE64-4440-77B0-4D77-DF6A4F8F91BC}"/>
              </a:ext>
            </a:extLst>
          </p:cNvPr>
          <p:cNvSpPr>
            <a:spLocks noGrp="1"/>
          </p:cNvSpPr>
          <p:nvPr>
            <p:ph idx="1"/>
          </p:nvPr>
        </p:nvSpPr>
        <p:spPr/>
        <p:txBody>
          <a:bodyPr>
            <a:normAutofit/>
          </a:bodyPr>
          <a:lstStyle/>
          <a:p>
            <a:r>
              <a:rPr lang="en-US" dirty="0"/>
              <a:t>What would be the best POTA antenna?</a:t>
            </a:r>
          </a:p>
          <a:p>
            <a:pPr lvl="1"/>
            <a:r>
              <a:rPr lang="en-US" dirty="0"/>
              <a:t>Inexpensive</a:t>
            </a:r>
          </a:p>
          <a:p>
            <a:pPr lvl="1"/>
            <a:r>
              <a:rPr lang="en-US" dirty="0"/>
              <a:t>Easy/quick to deploy, park friendly,  doesn’t require stakes in the ground</a:t>
            </a:r>
          </a:p>
          <a:p>
            <a:pPr lvl="1"/>
            <a:r>
              <a:rPr lang="en-US" dirty="0"/>
              <a:t>Works well on 20,17,15,12,10 – bonus 40</a:t>
            </a:r>
          </a:p>
          <a:p>
            <a:pPr lvl="1"/>
            <a:r>
              <a:rPr lang="en-US" dirty="0"/>
              <a:t>Reaches both coasts and the Midwest.</a:t>
            </a:r>
          </a:p>
          <a:p>
            <a:pPr lvl="1"/>
            <a:r>
              <a:rPr lang="en-US" dirty="0"/>
              <a:t>Is it directional?  Preferred deployment orientation.</a:t>
            </a:r>
          </a:p>
          <a:p>
            <a:r>
              <a:rPr lang="en-US" dirty="0"/>
              <a:t>Which is best?</a:t>
            </a:r>
          </a:p>
          <a:p>
            <a:pPr lvl="1"/>
            <a:r>
              <a:rPr lang="en-US" dirty="0"/>
              <a:t>Vertical</a:t>
            </a:r>
          </a:p>
          <a:p>
            <a:pPr lvl="1"/>
            <a:r>
              <a:rPr lang="en-US" dirty="0"/>
              <a:t>20-meter </a:t>
            </a:r>
            <a:r>
              <a:rPr lang="en-US" dirty="0" err="1"/>
              <a:t>sloper</a:t>
            </a:r>
            <a:endParaRPr lang="en-US" dirty="0"/>
          </a:p>
          <a:p>
            <a:pPr lvl="1"/>
            <a:r>
              <a:rPr lang="en-US" dirty="0"/>
              <a:t>CHA LEFS 8010 (Light weight end fed </a:t>
            </a:r>
            <a:r>
              <a:rPr lang="en-US" dirty="0" err="1"/>
              <a:t>sloper</a:t>
            </a:r>
            <a:r>
              <a:rPr lang="en-US" dirty="0"/>
              <a:t>)</a:t>
            </a:r>
          </a:p>
          <a:p>
            <a:pPr lvl="1"/>
            <a:endParaRPr lang="en-US" dirty="0"/>
          </a:p>
        </p:txBody>
      </p:sp>
    </p:spTree>
    <p:extLst>
      <p:ext uri="{BB962C8B-B14F-4D97-AF65-F5344CB8AC3E}">
        <p14:creationId xmlns:p14="http://schemas.microsoft.com/office/powerpoint/2010/main" val="4277245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D64EC7E2-BCCD-3A75-9735-D084EB37D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540BA-C5D9-4223-F845-67E0C08ED9AF}"/>
              </a:ext>
            </a:extLst>
          </p:cNvPr>
          <p:cNvSpPr>
            <a:spLocks noGrp="1"/>
          </p:cNvSpPr>
          <p:nvPr>
            <p:ph type="title"/>
          </p:nvPr>
        </p:nvSpPr>
        <p:spPr/>
        <p:txBody>
          <a:bodyPr/>
          <a:lstStyle/>
          <a:p>
            <a:r>
              <a:rPr lang="en-US" dirty="0" err="1"/>
              <a:t>Sloper</a:t>
            </a:r>
            <a:r>
              <a:rPr lang="en-US" dirty="0"/>
              <a:t> Model - EZNEC</a:t>
            </a:r>
          </a:p>
        </p:txBody>
      </p:sp>
      <p:pic>
        <p:nvPicPr>
          <p:cNvPr id="4" name="Content Placeholder 3">
            <a:extLst>
              <a:ext uri="{FF2B5EF4-FFF2-40B4-BE49-F238E27FC236}">
                <a16:creationId xmlns:a16="http://schemas.microsoft.com/office/drawing/2014/main" id="{145D7678-8B7D-338C-1EB6-69C57E9DCE99}"/>
              </a:ext>
            </a:extLst>
          </p:cNvPr>
          <p:cNvPicPr>
            <a:picLocks noGrp="1" noChangeAspect="1"/>
          </p:cNvPicPr>
          <p:nvPr>
            <p:ph idx="1"/>
          </p:nvPr>
        </p:nvPicPr>
        <p:blipFill>
          <a:blip r:embed="rId2"/>
          <a:stretch>
            <a:fillRect/>
          </a:stretch>
        </p:blipFill>
        <p:spPr>
          <a:xfrm>
            <a:off x="1880860" y="1867433"/>
            <a:ext cx="5986790" cy="4760288"/>
          </a:xfrm>
        </p:spPr>
      </p:pic>
    </p:spTree>
    <p:extLst>
      <p:ext uri="{BB962C8B-B14F-4D97-AF65-F5344CB8AC3E}">
        <p14:creationId xmlns:p14="http://schemas.microsoft.com/office/powerpoint/2010/main" val="89751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A808A4CB-D1B5-7537-86BD-4846F83E7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07811-A43E-445A-2230-1F8B7F0CD49A}"/>
              </a:ext>
            </a:extLst>
          </p:cNvPr>
          <p:cNvSpPr>
            <a:spLocks noGrp="1"/>
          </p:cNvSpPr>
          <p:nvPr>
            <p:ph type="title"/>
          </p:nvPr>
        </p:nvSpPr>
        <p:spPr/>
        <p:txBody>
          <a:bodyPr/>
          <a:lstStyle/>
          <a:p>
            <a:r>
              <a:rPr lang="en-US" dirty="0" err="1"/>
              <a:t>Sloper</a:t>
            </a:r>
            <a:r>
              <a:rPr lang="en-US" dirty="0"/>
              <a:t> Model - </a:t>
            </a:r>
            <a:r>
              <a:rPr lang="en-US" dirty="0" err="1"/>
              <a:t>AutoEz</a:t>
            </a:r>
            <a:endParaRPr lang="en-US" dirty="0"/>
          </a:p>
        </p:txBody>
      </p:sp>
      <p:sp>
        <p:nvSpPr>
          <p:cNvPr id="9" name="Content Placeholder 8">
            <a:extLst>
              <a:ext uri="{FF2B5EF4-FFF2-40B4-BE49-F238E27FC236}">
                <a16:creationId xmlns:a16="http://schemas.microsoft.com/office/drawing/2014/main" id="{ABE7A0E2-DE1C-21A4-73FC-1588D03428F4}"/>
              </a:ext>
            </a:extLst>
          </p:cNvPr>
          <p:cNvSpPr>
            <a:spLocks noGrp="1"/>
          </p:cNvSpPr>
          <p:nvPr>
            <p:ph idx="1"/>
          </p:nvPr>
        </p:nvSpPr>
        <p:spPr/>
        <p:txBody>
          <a:bodyPr/>
          <a:lstStyle/>
          <a:p>
            <a:endParaRPr lang="en-US" dirty="0"/>
          </a:p>
        </p:txBody>
      </p:sp>
      <p:pic>
        <p:nvPicPr>
          <p:cNvPr id="11" name="Picture 10">
            <a:extLst>
              <a:ext uri="{FF2B5EF4-FFF2-40B4-BE49-F238E27FC236}">
                <a16:creationId xmlns:a16="http://schemas.microsoft.com/office/drawing/2014/main" id="{765A2621-474D-ABC4-ABEB-22FD5989F5EA}"/>
              </a:ext>
            </a:extLst>
          </p:cNvPr>
          <p:cNvPicPr>
            <a:picLocks noChangeAspect="1"/>
          </p:cNvPicPr>
          <p:nvPr/>
        </p:nvPicPr>
        <p:blipFill>
          <a:blip r:embed="rId2"/>
          <a:stretch>
            <a:fillRect/>
          </a:stretch>
        </p:blipFill>
        <p:spPr>
          <a:xfrm>
            <a:off x="1323329" y="1594982"/>
            <a:ext cx="7677796" cy="5410793"/>
          </a:xfrm>
          <a:prstGeom prst="rect">
            <a:avLst/>
          </a:prstGeom>
        </p:spPr>
      </p:pic>
    </p:spTree>
    <p:extLst>
      <p:ext uri="{BB962C8B-B14F-4D97-AF65-F5344CB8AC3E}">
        <p14:creationId xmlns:p14="http://schemas.microsoft.com/office/powerpoint/2010/main" val="153158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5F7087D8-CD46-58AD-B161-E816B4F2F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4454F-581E-FA4C-DE2C-EB4A22479418}"/>
              </a:ext>
            </a:extLst>
          </p:cNvPr>
          <p:cNvSpPr>
            <a:spLocks noGrp="1"/>
          </p:cNvSpPr>
          <p:nvPr>
            <p:ph type="title"/>
          </p:nvPr>
        </p:nvSpPr>
        <p:spPr/>
        <p:txBody>
          <a:bodyPr/>
          <a:lstStyle/>
          <a:p>
            <a:r>
              <a:rPr lang="en-US" dirty="0" err="1"/>
              <a:t>Sloper</a:t>
            </a:r>
            <a:r>
              <a:rPr lang="en-US" dirty="0"/>
              <a:t> Model</a:t>
            </a:r>
          </a:p>
        </p:txBody>
      </p:sp>
      <p:pic>
        <p:nvPicPr>
          <p:cNvPr id="5" name="Content Placeholder 4" descr="A diagram of a mathematical equation&#10;&#10;Description automatically generated with medium confidence">
            <a:extLst>
              <a:ext uri="{FF2B5EF4-FFF2-40B4-BE49-F238E27FC236}">
                <a16:creationId xmlns:a16="http://schemas.microsoft.com/office/drawing/2014/main" id="{D94D16A8-7551-D955-F17D-928892C841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574741" y="-18508"/>
            <a:ext cx="4759416" cy="790667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8972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E4E9626E-F334-6A37-8EE8-2C3CE41E4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B5AAA-5F95-197F-5B37-E8899613FD5C}"/>
              </a:ext>
            </a:extLst>
          </p:cNvPr>
          <p:cNvSpPr>
            <a:spLocks noGrp="1"/>
          </p:cNvSpPr>
          <p:nvPr>
            <p:ph type="title"/>
          </p:nvPr>
        </p:nvSpPr>
        <p:spPr/>
        <p:txBody>
          <a:bodyPr/>
          <a:lstStyle/>
          <a:p>
            <a:r>
              <a:rPr lang="en-US" dirty="0" err="1"/>
              <a:t>Sloper</a:t>
            </a:r>
            <a:r>
              <a:rPr lang="en-US" dirty="0"/>
              <a:t> Model</a:t>
            </a:r>
          </a:p>
        </p:txBody>
      </p:sp>
      <p:pic>
        <p:nvPicPr>
          <p:cNvPr id="7" name="Content Placeholder 6" descr="A diagram of a triangle with lines and equations&#10;&#10;Description automatically generated">
            <a:extLst>
              <a:ext uri="{FF2B5EF4-FFF2-40B4-BE49-F238E27FC236}">
                <a16:creationId xmlns:a16="http://schemas.microsoft.com/office/drawing/2014/main" id="{0AC62C63-D06D-796E-DEC7-9660E21106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433440" y="1374201"/>
            <a:ext cx="4399040" cy="523646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1730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DEF591B2-C72D-CE0C-2129-4B0458ABA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C174A-2693-6F38-C5A1-189EC86C7DD9}"/>
              </a:ext>
            </a:extLst>
          </p:cNvPr>
          <p:cNvSpPr>
            <a:spLocks noGrp="1"/>
          </p:cNvSpPr>
          <p:nvPr>
            <p:ph type="title"/>
          </p:nvPr>
        </p:nvSpPr>
        <p:spPr/>
        <p:txBody>
          <a:bodyPr/>
          <a:lstStyle/>
          <a:p>
            <a:r>
              <a:rPr lang="en-US" dirty="0" err="1"/>
              <a:t>Sloper</a:t>
            </a:r>
            <a:r>
              <a:rPr lang="en-US" dirty="0"/>
              <a:t> Model - Variables</a:t>
            </a:r>
          </a:p>
        </p:txBody>
      </p:sp>
      <p:pic>
        <p:nvPicPr>
          <p:cNvPr id="6" name="Content Placeholder 5" descr="A screenshot of a computer&#10;&#10;Description automatically generated">
            <a:extLst>
              <a:ext uri="{FF2B5EF4-FFF2-40B4-BE49-F238E27FC236}">
                <a16:creationId xmlns:a16="http://schemas.microsoft.com/office/drawing/2014/main" id="{78FFC0B3-8484-EF15-4085-79FDC9CEB350}"/>
              </a:ext>
            </a:extLst>
          </p:cNvPr>
          <p:cNvPicPr>
            <a:picLocks noGrp="1" noChangeAspect="1"/>
          </p:cNvPicPr>
          <p:nvPr>
            <p:ph idx="1"/>
          </p:nvPr>
        </p:nvPicPr>
        <p:blipFill>
          <a:blip r:embed="rId2"/>
          <a:stretch>
            <a:fillRect/>
          </a:stretch>
        </p:blipFill>
        <p:spPr>
          <a:xfrm>
            <a:off x="929467" y="1887566"/>
            <a:ext cx="5266055" cy="4503709"/>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733E6D5-F7F8-8153-82E1-53DD87E88B0C}"/>
              </a:ext>
            </a:extLst>
          </p:cNvPr>
          <p:cNvPicPr>
            <a:picLocks noChangeAspect="1"/>
          </p:cNvPicPr>
          <p:nvPr/>
        </p:nvPicPr>
        <p:blipFill>
          <a:blip r:embed="rId3"/>
          <a:stretch>
            <a:fillRect/>
          </a:stretch>
        </p:blipFill>
        <p:spPr>
          <a:xfrm>
            <a:off x="6849211" y="923759"/>
            <a:ext cx="4896533" cy="23815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82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E7843ADB-C2D5-979E-D9C7-D813F05C8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470B1-A8FC-6ABA-78FB-2AE9C3637C8F}"/>
              </a:ext>
            </a:extLst>
          </p:cNvPr>
          <p:cNvSpPr>
            <a:spLocks noGrp="1"/>
          </p:cNvSpPr>
          <p:nvPr>
            <p:ph type="title"/>
          </p:nvPr>
        </p:nvSpPr>
        <p:spPr/>
        <p:txBody>
          <a:bodyPr/>
          <a:lstStyle/>
          <a:p>
            <a:r>
              <a:rPr lang="en-US" dirty="0"/>
              <a:t>Roger     K0MPH</a:t>
            </a:r>
          </a:p>
        </p:txBody>
      </p:sp>
      <p:sp>
        <p:nvSpPr>
          <p:cNvPr id="3" name="Content Placeholder 2">
            <a:extLst>
              <a:ext uri="{FF2B5EF4-FFF2-40B4-BE49-F238E27FC236}">
                <a16:creationId xmlns:a16="http://schemas.microsoft.com/office/drawing/2014/main" id="{BBDD3C71-8D4F-23F2-A061-C1465240E0E9}"/>
              </a:ext>
            </a:extLst>
          </p:cNvPr>
          <p:cNvSpPr>
            <a:spLocks noGrp="1"/>
          </p:cNvSpPr>
          <p:nvPr>
            <p:ph idx="1"/>
          </p:nvPr>
        </p:nvSpPr>
        <p:spPr/>
        <p:txBody>
          <a:bodyPr/>
          <a:lstStyle/>
          <a:p>
            <a:r>
              <a:rPr lang="en-US" sz="3200" dirty="0"/>
              <a:t>Licensed at age 15  - Wanted to make my own radios</a:t>
            </a:r>
          </a:p>
          <a:p>
            <a:r>
              <a:rPr lang="en-US" sz="3200" dirty="0"/>
              <a:t>Went to engineering school to learn to make radios</a:t>
            </a:r>
          </a:p>
          <a:p>
            <a:r>
              <a:rPr lang="en-US" sz="3200" dirty="0"/>
              <a:t>Never made a radio</a:t>
            </a:r>
          </a:p>
          <a:p>
            <a:r>
              <a:rPr lang="en-US" sz="3200" dirty="0"/>
              <a:t>Homebrew station equipment and antennas</a:t>
            </a:r>
          </a:p>
          <a:p>
            <a:r>
              <a:rPr lang="en-US" sz="3200" dirty="0"/>
              <a:t>HF contester – especially CW</a:t>
            </a:r>
          </a:p>
          <a:p>
            <a:r>
              <a:rPr lang="en-US" sz="3200" dirty="0"/>
              <a:t>Model most of my homemade antennas</a:t>
            </a:r>
          </a:p>
          <a:p>
            <a:r>
              <a:rPr lang="en-US" sz="3200" dirty="0"/>
              <a:t>Live in a townhouse with HOA restrictions</a:t>
            </a:r>
          </a:p>
          <a:p>
            <a:endParaRPr lang="en-US" dirty="0"/>
          </a:p>
        </p:txBody>
      </p:sp>
    </p:spTree>
    <p:extLst>
      <p:ext uri="{BB962C8B-B14F-4D97-AF65-F5344CB8AC3E}">
        <p14:creationId xmlns:p14="http://schemas.microsoft.com/office/powerpoint/2010/main" val="364911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849FE762-45EF-19D3-CAE4-4D9EF3AF8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4F3AD-9CDD-4194-6290-9555447C4DCF}"/>
              </a:ext>
            </a:extLst>
          </p:cNvPr>
          <p:cNvSpPr>
            <a:spLocks noGrp="1"/>
          </p:cNvSpPr>
          <p:nvPr>
            <p:ph type="title"/>
          </p:nvPr>
        </p:nvSpPr>
        <p:spPr/>
        <p:txBody>
          <a:bodyPr/>
          <a:lstStyle/>
          <a:p>
            <a:r>
              <a:rPr lang="en-US" dirty="0" err="1"/>
              <a:t>Sloper</a:t>
            </a:r>
            <a:r>
              <a:rPr lang="en-US" dirty="0"/>
              <a:t> Model - Wires</a:t>
            </a:r>
          </a:p>
        </p:txBody>
      </p:sp>
      <p:pic>
        <p:nvPicPr>
          <p:cNvPr id="6" name="Picture 5" descr="A screenshot of a computer&#10;&#10;Description automatically generated">
            <a:extLst>
              <a:ext uri="{FF2B5EF4-FFF2-40B4-BE49-F238E27FC236}">
                <a16:creationId xmlns:a16="http://schemas.microsoft.com/office/drawing/2014/main" id="{AC1F6D7F-5246-2E25-71AB-8D111101B388}"/>
              </a:ext>
            </a:extLst>
          </p:cNvPr>
          <p:cNvPicPr>
            <a:picLocks noChangeAspect="1"/>
          </p:cNvPicPr>
          <p:nvPr/>
        </p:nvPicPr>
        <p:blipFill>
          <a:blip r:embed="rId2"/>
          <a:stretch>
            <a:fillRect/>
          </a:stretch>
        </p:blipFill>
        <p:spPr>
          <a:xfrm>
            <a:off x="683860" y="3186113"/>
            <a:ext cx="7898165" cy="2722623"/>
          </a:xfrm>
          <a:prstGeom prst="rect">
            <a:avLst/>
          </a:prstGeom>
          <a:effectLst>
            <a:outerShdw blurRad="50800" dist="38100" dir="2700000" algn="tl" rotWithShape="0">
              <a:prstClr val="black">
                <a:alpha val="40000"/>
              </a:prstClr>
            </a:outerShdw>
          </a:effectLst>
        </p:spPr>
      </p:pic>
      <p:pic>
        <p:nvPicPr>
          <p:cNvPr id="7" name="Content Placeholder 6">
            <a:extLst>
              <a:ext uri="{FF2B5EF4-FFF2-40B4-BE49-F238E27FC236}">
                <a16:creationId xmlns:a16="http://schemas.microsoft.com/office/drawing/2014/main" id="{EFF40605-2484-08CC-D482-B5F6736F5759}"/>
              </a:ext>
            </a:extLst>
          </p:cNvPr>
          <p:cNvPicPr>
            <a:picLocks noGrp="1" noChangeAspect="1"/>
          </p:cNvPicPr>
          <p:nvPr>
            <p:ph idx="1"/>
          </p:nvPr>
        </p:nvPicPr>
        <p:blipFill>
          <a:blip r:embed="rId3"/>
          <a:stretch>
            <a:fillRect/>
          </a:stretch>
        </p:blipFill>
        <p:spPr>
          <a:xfrm>
            <a:off x="6943383" y="499897"/>
            <a:ext cx="4896533" cy="23815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588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3C120959-1174-75BF-84CC-5C209D7B77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5C315B-DD39-C27D-F1AA-58F8614E253E}"/>
              </a:ext>
            </a:extLst>
          </p:cNvPr>
          <p:cNvSpPr>
            <a:spLocks noGrp="1"/>
          </p:cNvSpPr>
          <p:nvPr>
            <p:ph type="title"/>
          </p:nvPr>
        </p:nvSpPr>
        <p:spPr/>
        <p:txBody>
          <a:bodyPr/>
          <a:lstStyle/>
          <a:p>
            <a:r>
              <a:rPr lang="en-US" dirty="0" err="1"/>
              <a:t>Sloper</a:t>
            </a:r>
            <a:r>
              <a:rPr lang="en-US" dirty="0"/>
              <a:t> Model - Sources</a:t>
            </a:r>
          </a:p>
        </p:txBody>
      </p:sp>
      <p:pic>
        <p:nvPicPr>
          <p:cNvPr id="3" name="Content Placeholder 2" descr="A screenshot of a computer&#10;&#10;Description automatically generated">
            <a:extLst>
              <a:ext uri="{FF2B5EF4-FFF2-40B4-BE49-F238E27FC236}">
                <a16:creationId xmlns:a16="http://schemas.microsoft.com/office/drawing/2014/main" id="{58B11310-766A-5B2C-E715-5C680445E3C1}"/>
              </a:ext>
            </a:extLst>
          </p:cNvPr>
          <p:cNvPicPr>
            <a:picLocks noGrp="1" noChangeAspect="1"/>
          </p:cNvPicPr>
          <p:nvPr>
            <p:ph idx="1"/>
          </p:nvPr>
        </p:nvPicPr>
        <p:blipFill>
          <a:blip r:embed="rId2"/>
          <a:stretch>
            <a:fillRect/>
          </a:stretch>
        </p:blipFill>
        <p:spPr>
          <a:xfrm>
            <a:off x="284331" y="3104817"/>
            <a:ext cx="6993552" cy="3248191"/>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5C48119-C329-304F-CBCA-E7A266412A28}"/>
              </a:ext>
            </a:extLst>
          </p:cNvPr>
          <p:cNvPicPr>
            <a:picLocks noChangeAspect="1"/>
          </p:cNvPicPr>
          <p:nvPr/>
        </p:nvPicPr>
        <p:blipFill>
          <a:blip r:embed="rId3"/>
          <a:stretch>
            <a:fillRect/>
          </a:stretch>
        </p:blipFill>
        <p:spPr>
          <a:xfrm>
            <a:off x="7011136" y="499897"/>
            <a:ext cx="4896533" cy="23815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8218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4981ABBB-2CAF-BFF5-66C7-5C13D71B6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43E320-95A1-29B0-2B7C-9A54DE86211C}"/>
              </a:ext>
            </a:extLst>
          </p:cNvPr>
          <p:cNvSpPr>
            <a:spLocks noGrp="1"/>
          </p:cNvSpPr>
          <p:nvPr>
            <p:ph type="title"/>
          </p:nvPr>
        </p:nvSpPr>
        <p:spPr/>
        <p:txBody>
          <a:bodyPr/>
          <a:lstStyle/>
          <a:p>
            <a:r>
              <a:rPr lang="en-US" dirty="0" err="1"/>
              <a:t>Sloper</a:t>
            </a:r>
            <a:r>
              <a:rPr lang="en-US" dirty="0"/>
              <a:t> Model </a:t>
            </a:r>
            <a:r>
              <a:rPr lang="en-US"/>
              <a:t>- Calculate</a:t>
            </a:r>
            <a:endParaRPr lang="en-US" dirty="0"/>
          </a:p>
        </p:txBody>
      </p:sp>
      <p:pic>
        <p:nvPicPr>
          <p:cNvPr id="4" name="Content Placeholder 3">
            <a:extLst>
              <a:ext uri="{FF2B5EF4-FFF2-40B4-BE49-F238E27FC236}">
                <a16:creationId xmlns:a16="http://schemas.microsoft.com/office/drawing/2014/main" id="{A1AE9FD4-2386-299D-5697-32833D9AC59A}"/>
              </a:ext>
            </a:extLst>
          </p:cNvPr>
          <p:cNvPicPr>
            <a:picLocks noGrp="1" noChangeAspect="1"/>
          </p:cNvPicPr>
          <p:nvPr>
            <p:ph idx="1"/>
          </p:nvPr>
        </p:nvPicPr>
        <p:blipFill>
          <a:blip r:embed="rId2"/>
          <a:stretch>
            <a:fillRect/>
          </a:stretch>
        </p:blipFill>
        <p:spPr>
          <a:xfrm>
            <a:off x="1454160" y="1818704"/>
            <a:ext cx="8762607" cy="467417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26647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A7A80252-8F16-809E-34D4-54BCC2AA9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F10A9-8169-381A-85CF-A3D873D3C972}"/>
              </a:ext>
            </a:extLst>
          </p:cNvPr>
          <p:cNvSpPr>
            <a:spLocks noGrp="1"/>
          </p:cNvSpPr>
          <p:nvPr>
            <p:ph type="title"/>
          </p:nvPr>
        </p:nvSpPr>
        <p:spPr/>
        <p:txBody>
          <a:bodyPr/>
          <a:lstStyle/>
          <a:p>
            <a:r>
              <a:rPr lang="en-US" dirty="0" err="1"/>
              <a:t>Sloper</a:t>
            </a:r>
            <a:r>
              <a:rPr lang="en-US" dirty="0"/>
              <a:t> Model</a:t>
            </a:r>
          </a:p>
        </p:txBody>
      </p:sp>
      <p:sp>
        <p:nvSpPr>
          <p:cNvPr id="3" name="Content Placeholder 2">
            <a:extLst>
              <a:ext uri="{FF2B5EF4-FFF2-40B4-BE49-F238E27FC236}">
                <a16:creationId xmlns:a16="http://schemas.microsoft.com/office/drawing/2014/main" id="{EBF8C863-3F56-0E58-919E-3432B0DF0BA2}"/>
              </a:ext>
            </a:extLst>
          </p:cNvPr>
          <p:cNvSpPr>
            <a:spLocks noGrp="1"/>
          </p:cNvSpPr>
          <p:nvPr>
            <p:ph idx="1"/>
          </p:nvPr>
        </p:nvSpPr>
        <p:spPr>
          <a:xfrm>
            <a:off x="792929" y="1482566"/>
            <a:ext cx="10515600" cy="4351338"/>
          </a:xfrm>
        </p:spPr>
        <p:txBody>
          <a:bodyPr/>
          <a:lstStyle/>
          <a:p>
            <a:r>
              <a:rPr lang="en-US" dirty="0"/>
              <a:t>Sloping 32.75 ft wire from 1 to 20 feet high</a:t>
            </a:r>
          </a:p>
          <a:p>
            <a:pPr lvl="1"/>
            <a:r>
              <a:rPr lang="en-US" dirty="0"/>
              <a:t>4:1 transformer 7 feet from the bottom</a:t>
            </a:r>
          </a:p>
          <a:p>
            <a:r>
              <a:rPr lang="en-US" dirty="0"/>
              <a:t>At 14.15 </a:t>
            </a:r>
            <a:r>
              <a:rPr lang="en-US" dirty="0" err="1"/>
              <a:t>Mhz</a:t>
            </a:r>
            <a:r>
              <a:rPr lang="en-US" dirty="0"/>
              <a:t> –  SWR 1.1</a:t>
            </a:r>
          </a:p>
          <a:p>
            <a:pPr lvl="1"/>
            <a:r>
              <a:rPr lang="en-US" dirty="0"/>
              <a:t>Max signal: 2.3 </a:t>
            </a:r>
            <a:r>
              <a:rPr lang="en-US" dirty="0" err="1"/>
              <a:t>dbi</a:t>
            </a:r>
            <a:r>
              <a:rPr lang="en-US" dirty="0"/>
              <a:t> at 104 deg (directional)</a:t>
            </a:r>
          </a:p>
          <a:p>
            <a:pPr lvl="1"/>
            <a:r>
              <a:rPr lang="en-US" dirty="0"/>
              <a:t>Vertical: Red    End Fed: Blue and Green</a:t>
            </a:r>
          </a:p>
        </p:txBody>
      </p:sp>
      <p:pic>
        <p:nvPicPr>
          <p:cNvPr id="6" name="Picture 5">
            <a:extLst>
              <a:ext uri="{FF2B5EF4-FFF2-40B4-BE49-F238E27FC236}">
                <a16:creationId xmlns:a16="http://schemas.microsoft.com/office/drawing/2014/main" id="{39344CDC-020D-A0D8-001C-87AA758A0FFC}"/>
              </a:ext>
            </a:extLst>
          </p:cNvPr>
          <p:cNvPicPr>
            <a:picLocks noChangeAspect="1"/>
          </p:cNvPicPr>
          <p:nvPr/>
        </p:nvPicPr>
        <p:blipFill rotWithShape="1">
          <a:blip r:embed="rId2"/>
          <a:srcRect l="16963" t="2" r="2556" b="40119"/>
          <a:stretch/>
        </p:blipFill>
        <p:spPr>
          <a:xfrm>
            <a:off x="451255" y="3658235"/>
            <a:ext cx="3840480" cy="283464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E0AC52B-56D5-DCDC-CEFA-2A3C07C81D90}"/>
              </a:ext>
            </a:extLst>
          </p:cNvPr>
          <p:cNvPicPr>
            <a:picLocks noChangeAspect="1"/>
          </p:cNvPicPr>
          <p:nvPr/>
        </p:nvPicPr>
        <p:blipFill>
          <a:blip r:embed="rId3"/>
          <a:stretch>
            <a:fillRect/>
          </a:stretch>
        </p:blipFill>
        <p:spPr>
          <a:xfrm>
            <a:off x="8008992" y="3970655"/>
            <a:ext cx="3429000" cy="220980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E6ED2B8-035F-B853-CB33-2EB15CECDEC2}"/>
              </a:ext>
            </a:extLst>
          </p:cNvPr>
          <p:cNvPicPr>
            <a:picLocks noChangeAspect="1"/>
          </p:cNvPicPr>
          <p:nvPr/>
        </p:nvPicPr>
        <p:blipFill>
          <a:blip r:embed="rId4"/>
          <a:stretch>
            <a:fillRect/>
          </a:stretch>
        </p:blipFill>
        <p:spPr>
          <a:xfrm>
            <a:off x="7920242" y="389444"/>
            <a:ext cx="3542632" cy="305235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C8301EA-696A-6E74-C5CF-72ACB117575B}"/>
              </a:ext>
            </a:extLst>
          </p:cNvPr>
          <p:cNvPicPr>
            <a:picLocks noChangeAspect="1"/>
          </p:cNvPicPr>
          <p:nvPr/>
        </p:nvPicPr>
        <p:blipFill>
          <a:blip r:embed="rId5"/>
          <a:stretch>
            <a:fillRect/>
          </a:stretch>
        </p:blipFill>
        <p:spPr>
          <a:xfrm>
            <a:off x="4510186" y="3633916"/>
            <a:ext cx="3289945" cy="28346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5501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C579333C-FF1F-CB5F-F638-DD6392E2B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3567A-71E2-C9B0-4A05-73D3E4518061}"/>
              </a:ext>
            </a:extLst>
          </p:cNvPr>
          <p:cNvSpPr>
            <a:spLocks noGrp="1"/>
          </p:cNvSpPr>
          <p:nvPr>
            <p:ph type="title"/>
          </p:nvPr>
        </p:nvSpPr>
        <p:spPr>
          <a:xfrm>
            <a:off x="726057" y="373751"/>
            <a:ext cx="10515600" cy="1325563"/>
          </a:xfrm>
        </p:spPr>
        <p:txBody>
          <a:bodyPr/>
          <a:lstStyle/>
          <a:p>
            <a:r>
              <a:rPr lang="en-US" dirty="0"/>
              <a:t>CHA LEFS 8010 (Light weight end fed </a:t>
            </a:r>
            <a:r>
              <a:rPr lang="en-US" dirty="0" err="1"/>
              <a:t>sloper</a:t>
            </a:r>
            <a:r>
              <a:rPr lang="en-US" dirty="0"/>
              <a:t>)</a:t>
            </a:r>
          </a:p>
        </p:txBody>
      </p:sp>
      <p:sp>
        <p:nvSpPr>
          <p:cNvPr id="3" name="Content Placeholder 2">
            <a:extLst>
              <a:ext uri="{FF2B5EF4-FFF2-40B4-BE49-F238E27FC236}">
                <a16:creationId xmlns:a16="http://schemas.microsoft.com/office/drawing/2014/main" id="{9BB0FDF4-C05E-EDD5-3291-6B3BEECD80F4}"/>
              </a:ext>
            </a:extLst>
          </p:cNvPr>
          <p:cNvSpPr>
            <a:spLocks noGrp="1"/>
          </p:cNvSpPr>
          <p:nvPr>
            <p:ph idx="1"/>
          </p:nvPr>
        </p:nvSpPr>
        <p:spPr/>
        <p:txBody>
          <a:bodyPr/>
          <a:lstStyle/>
          <a:p>
            <a:r>
              <a:rPr lang="en-US" dirty="0"/>
              <a:t>$225 - Designed for backpacker?? (1.5 </a:t>
            </a:r>
            <a:r>
              <a:rPr lang="en-US" dirty="0" err="1"/>
              <a:t>lb</a:t>
            </a:r>
            <a:r>
              <a:rPr lang="en-US" dirty="0"/>
              <a:t>) – use for POTA or FD</a:t>
            </a:r>
          </a:p>
          <a:p>
            <a:r>
              <a:rPr lang="en-US" dirty="0"/>
              <a:t>63 or 130ft </a:t>
            </a:r>
            <a:r>
              <a:rPr lang="en-US" dirty="0" err="1"/>
              <a:t>sloper</a:t>
            </a:r>
            <a:r>
              <a:rPr lang="en-US" dirty="0"/>
              <a:t>/flat top,   25 ft feed line/counterpose</a:t>
            </a:r>
          </a:p>
          <a:p>
            <a:r>
              <a:rPr lang="en-US" dirty="0"/>
              <a:t>49 to 1 transformer.    </a:t>
            </a:r>
            <a:r>
              <a:rPr lang="en-US"/>
              <a:t>40,20,17,15,10  </a:t>
            </a:r>
            <a:r>
              <a:rPr lang="en-US" dirty="0"/>
              <a:t>- 80,30 with extension</a:t>
            </a:r>
          </a:p>
        </p:txBody>
      </p:sp>
      <p:pic>
        <p:nvPicPr>
          <p:cNvPr id="5" name="Picture 4">
            <a:extLst>
              <a:ext uri="{FF2B5EF4-FFF2-40B4-BE49-F238E27FC236}">
                <a16:creationId xmlns:a16="http://schemas.microsoft.com/office/drawing/2014/main" id="{2B51D16D-F1DA-F32A-6964-EC35668A1AF7}"/>
              </a:ext>
            </a:extLst>
          </p:cNvPr>
          <p:cNvPicPr>
            <a:picLocks noChangeAspect="1"/>
          </p:cNvPicPr>
          <p:nvPr/>
        </p:nvPicPr>
        <p:blipFill>
          <a:blip r:embed="rId2"/>
          <a:stretch>
            <a:fillRect/>
          </a:stretch>
        </p:blipFill>
        <p:spPr>
          <a:xfrm>
            <a:off x="5802650" y="3403399"/>
            <a:ext cx="5058007" cy="3165615"/>
          </a:xfrm>
          <a:prstGeom prst="rect">
            <a:avLst/>
          </a:prstGeom>
        </p:spPr>
      </p:pic>
      <p:pic>
        <p:nvPicPr>
          <p:cNvPr id="7" name="Picture 6">
            <a:extLst>
              <a:ext uri="{FF2B5EF4-FFF2-40B4-BE49-F238E27FC236}">
                <a16:creationId xmlns:a16="http://schemas.microsoft.com/office/drawing/2014/main" id="{2285CDDF-4DD9-2CC9-E62C-FF3353B6F0F3}"/>
              </a:ext>
            </a:extLst>
          </p:cNvPr>
          <p:cNvPicPr>
            <a:picLocks noChangeAspect="1"/>
          </p:cNvPicPr>
          <p:nvPr/>
        </p:nvPicPr>
        <p:blipFill>
          <a:blip r:embed="rId3"/>
          <a:stretch>
            <a:fillRect/>
          </a:stretch>
        </p:blipFill>
        <p:spPr>
          <a:xfrm>
            <a:off x="605288" y="3429000"/>
            <a:ext cx="4782654" cy="3140014"/>
          </a:xfrm>
          <a:prstGeom prst="rect">
            <a:avLst/>
          </a:prstGeom>
        </p:spPr>
      </p:pic>
    </p:spTree>
    <p:extLst>
      <p:ext uri="{BB962C8B-B14F-4D97-AF65-F5344CB8AC3E}">
        <p14:creationId xmlns:p14="http://schemas.microsoft.com/office/powerpoint/2010/main" val="2690964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C9E89729-F6EE-9F0D-6DF0-B83F07FFB1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3EFE2-6C87-7896-3253-CFF9F341A726}"/>
              </a:ext>
            </a:extLst>
          </p:cNvPr>
          <p:cNvSpPr>
            <a:spLocks noGrp="1"/>
          </p:cNvSpPr>
          <p:nvPr>
            <p:ph type="title"/>
          </p:nvPr>
        </p:nvSpPr>
        <p:spPr/>
        <p:txBody>
          <a:bodyPr/>
          <a:lstStyle/>
          <a:p>
            <a:r>
              <a:rPr lang="en-US" dirty="0"/>
              <a:t>CHA LEFS 8010 (Light weight end fed </a:t>
            </a:r>
            <a:r>
              <a:rPr lang="en-US" dirty="0" err="1"/>
              <a:t>sloper</a:t>
            </a:r>
            <a:r>
              <a:rPr lang="en-US" dirty="0"/>
              <a:t>)</a:t>
            </a:r>
          </a:p>
        </p:txBody>
      </p:sp>
      <p:sp>
        <p:nvSpPr>
          <p:cNvPr id="3" name="Content Placeholder 2">
            <a:extLst>
              <a:ext uri="{FF2B5EF4-FFF2-40B4-BE49-F238E27FC236}">
                <a16:creationId xmlns:a16="http://schemas.microsoft.com/office/drawing/2014/main" id="{14551828-65B1-33AF-4CDC-86F53BDA7BDB}"/>
              </a:ext>
            </a:extLst>
          </p:cNvPr>
          <p:cNvSpPr>
            <a:spLocks noGrp="1"/>
          </p:cNvSpPr>
          <p:nvPr>
            <p:ph idx="1"/>
          </p:nvPr>
        </p:nvSpPr>
        <p:spPr>
          <a:effectLst>
            <a:outerShdw blurRad="50800" dist="38100" dir="2700000" algn="tl" rotWithShape="0">
              <a:prstClr val="black">
                <a:alpha val="40000"/>
              </a:prstClr>
            </a:outerShdw>
          </a:effectLst>
        </p:spPr>
        <p:txBody>
          <a:bodyPr/>
          <a:lstStyle/>
          <a:p>
            <a:r>
              <a:rPr lang="en-US" dirty="0"/>
              <a:t>Model does not include in-line coil. </a:t>
            </a:r>
            <a:r>
              <a:rPr lang="en-US" dirty="0" err="1"/>
              <a:t>Sloper</a:t>
            </a:r>
            <a:r>
              <a:rPr lang="en-US" dirty="0"/>
              <a:t> longer instead, 68.3 ft</a:t>
            </a:r>
          </a:p>
          <a:p>
            <a:r>
              <a:rPr lang="en-US" dirty="0"/>
              <a:t>49:1 transformer, counterpose 24 ft</a:t>
            </a:r>
          </a:p>
          <a:p>
            <a:r>
              <a:rPr lang="en-US" dirty="0"/>
              <a:t>SWR reasonable 40,20,17,15,10 – affected by counterpose length</a:t>
            </a:r>
          </a:p>
        </p:txBody>
      </p:sp>
      <p:pic>
        <p:nvPicPr>
          <p:cNvPr id="5" name="Picture 4">
            <a:extLst>
              <a:ext uri="{FF2B5EF4-FFF2-40B4-BE49-F238E27FC236}">
                <a16:creationId xmlns:a16="http://schemas.microsoft.com/office/drawing/2014/main" id="{970B1959-9910-A94B-068A-F8D98647BC85}"/>
              </a:ext>
            </a:extLst>
          </p:cNvPr>
          <p:cNvPicPr>
            <a:picLocks noChangeAspect="1"/>
          </p:cNvPicPr>
          <p:nvPr/>
        </p:nvPicPr>
        <p:blipFill rotWithShape="1">
          <a:blip r:embed="rId2"/>
          <a:srcRect l="18101" t="2" r="-2413" b="43982"/>
          <a:stretch/>
        </p:blipFill>
        <p:spPr>
          <a:xfrm>
            <a:off x="346009" y="3268405"/>
            <a:ext cx="4023360" cy="265176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D2E8976-A0F8-56B6-2255-273F4152FB78}"/>
              </a:ext>
            </a:extLst>
          </p:cNvPr>
          <p:cNvPicPr>
            <a:picLocks noChangeAspect="1"/>
          </p:cNvPicPr>
          <p:nvPr/>
        </p:nvPicPr>
        <p:blipFill>
          <a:blip r:embed="rId3"/>
          <a:stretch>
            <a:fillRect/>
          </a:stretch>
        </p:blipFill>
        <p:spPr>
          <a:xfrm>
            <a:off x="4393633" y="3710365"/>
            <a:ext cx="3429000" cy="22098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229F62F-EB9B-72DA-2710-6FF5CED1B5A0}"/>
              </a:ext>
            </a:extLst>
          </p:cNvPr>
          <p:cNvPicPr>
            <a:picLocks noChangeAspect="1"/>
          </p:cNvPicPr>
          <p:nvPr/>
        </p:nvPicPr>
        <p:blipFill>
          <a:blip r:embed="rId4"/>
          <a:stretch>
            <a:fillRect/>
          </a:stretch>
        </p:blipFill>
        <p:spPr>
          <a:xfrm>
            <a:off x="8152408" y="3710365"/>
            <a:ext cx="3429000" cy="2209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9741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A80E6815-149C-C4A6-13E0-6214D612C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55FEE-52AD-A242-F42D-191C6BE1AA75}"/>
              </a:ext>
            </a:extLst>
          </p:cNvPr>
          <p:cNvSpPr>
            <a:spLocks noGrp="1"/>
          </p:cNvSpPr>
          <p:nvPr>
            <p:ph type="title"/>
          </p:nvPr>
        </p:nvSpPr>
        <p:spPr/>
        <p:txBody>
          <a:bodyPr/>
          <a:lstStyle/>
          <a:p>
            <a:r>
              <a:rPr lang="en-US" dirty="0"/>
              <a:t>CHA LEFS 8010 (Light weight end fed </a:t>
            </a:r>
            <a:r>
              <a:rPr lang="en-US" dirty="0" err="1"/>
              <a:t>sloper</a:t>
            </a:r>
            <a:r>
              <a:rPr lang="en-US" dirty="0"/>
              <a:t>)</a:t>
            </a:r>
          </a:p>
        </p:txBody>
      </p:sp>
      <p:sp>
        <p:nvSpPr>
          <p:cNvPr id="3" name="Content Placeholder 2">
            <a:extLst>
              <a:ext uri="{FF2B5EF4-FFF2-40B4-BE49-F238E27FC236}">
                <a16:creationId xmlns:a16="http://schemas.microsoft.com/office/drawing/2014/main" id="{CF1EFFBD-DF60-1405-B2C0-2BA73B636CCE}"/>
              </a:ext>
            </a:extLst>
          </p:cNvPr>
          <p:cNvSpPr>
            <a:spLocks noGrp="1"/>
          </p:cNvSpPr>
          <p:nvPr>
            <p:ph idx="1"/>
          </p:nvPr>
        </p:nvSpPr>
        <p:spPr>
          <a:effectLst/>
        </p:spPr>
        <p:txBody>
          <a:bodyPr/>
          <a:lstStyle/>
          <a:p>
            <a:r>
              <a:rPr lang="en-US" dirty="0"/>
              <a:t>Model SWR compared to manufacturers curves</a:t>
            </a:r>
          </a:p>
          <a:p>
            <a:r>
              <a:rPr lang="en-US" dirty="0"/>
              <a:t>Maybe model does not represent actual antenna</a:t>
            </a:r>
          </a:p>
          <a:p>
            <a:r>
              <a:rPr lang="en-US" dirty="0"/>
              <a:t>Not accounting for loss in transformer or coil??</a:t>
            </a:r>
          </a:p>
          <a:p>
            <a:endParaRPr lang="en-US" dirty="0"/>
          </a:p>
        </p:txBody>
      </p:sp>
      <p:pic>
        <p:nvPicPr>
          <p:cNvPr id="7" name="Picture 6">
            <a:extLst>
              <a:ext uri="{FF2B5EF4-FFF2-40B4-BE49-F238E27FC236}">
                <a16:creationId xmlns:a16="http://schemas.microsoft.com/office/drawing/2014/main" id="{AFA7FFAF-4D9B-89BB-FC46-F6009BA68EB8}"/>
              </a:ext>
            </a:extLst>
          </p:cNvPr>
          <p:cNvPicPr>
            <a:picLocks noChangeAspect="1"/>
          </p:cNvPicPr>
          <p:nvPr/>
        </p:nvPicPr>
        <p:blipFill>
          <a:blip r:embed="rId2"/>
          <a:stretch>
            <a:fillRect/>
          </a:stretch>
        </p:blipFill>
        <p:spPr>
          <a:xfrm>
            <a:off x="8521952" y="1433015"/>
            <a:ext cx="3429000" cy="22098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4ECA144-AE98-A9BA-122B-7C0A7DD036FD}"/>
              </a:ext>
            </a:extLst>
          </p:cNvPr>
          <p:cNvPicPr>
            <a:picLocks noChangeAspect="1"/>
          </p:cNvPicPr>
          <p:nvPr/>
        </p:nvPicPr>
        <p:blipFill>
          <a:blip r:embed="rId3"/>
          <a:stretch>
            <a:fillRect/>
          </a:stretch>
        </p:blipFill>
        <p:spPr>
          <a:xfrm>
            <a:off x="8521952" y="3777752"/>
            <a:ext cx="3429000" cy="220980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3C9ED25-FBEF-3129-DEB2-12D029E21BF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9000" contrast="56000"/>
                    </a14:imgEffect>
                  </a14:imgLayer>
                </a14:imgProps>
              </a:ext>
            </a:extLst>
          </a:blip>
          <a:stretch>
            <a:fillRect/>
          </a:stretch>
        </p:blipFill>
        <p:spPr>
          <a:xfrm>
            <a:off x="702883" y="3441952"/>
            <a:ext cx="7468642" cy="25244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5946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36AB7D19-D1EC-9EC2-6FE5-F22D8C900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0F149-F032-2245-1FBA-E2EE2565732D}"/>
              </a:ext>
            </a:extLst>
          </p:cNvPr>
          <p:cNvSpPr>
            <a:spLocks noGrp="1"/>
          </p:cNvSpPr>
          <p:nvPr>
            <p:ph type="title"/>
          </p:nvPr>
        </p:nvSpPr>
        <p:spPr/>
        <p:txBody>
          <a:bodyPr/>
          <a:lstStyle/>
          <a:p>
            <a:r>
              <a:rPr lang="en-US" dirty="0"/>
              <a:t>CHA LEFS 8010 (light weight end fed </a:t>
            </a:r>
            <a:r>
              <a:rPr lang="en-US" dirty="0" err="1"/>
              <a:t>sloper</a:t>
            </a:r>
            <a:r>
              <a:rPr lang="en-US" dirty="0"/>
              <a:t>)</a:t>
            </a:r>
          </a:p>
        </p:txBody>
      </p:sp>
      <p:sp>
        <p:nvSpPr>
          <p:cNvPr id="7" name="Content Placeholder 6">
            <a:extLst>
              <a:ext uri="{FF2B5EF4-FFF2-40B4-BE49-F238E27FC236}">
                <a16:creationId xmlns:a16="http://schemas.microsoft.com/office/drawing/2014/main" id="{F8F0E9F2-B9E1-6988-E8A2-437EADC96BB7}"/>
              </a:ext>
            </a:extLst>
          </p:cNvPr>
          <p:cNvSpPr>
            <a:spLocks noGrp="1"/>
          </p:cNvSpPr>
          <p:nvPr>
            <p:ph idx="1"/>
          </p:nvPr>
        </p:nvSpPr>
        <p:spPr>
          <a:xfrm>
            <a:off x="838200" y="1575881"/>
            <a:ext cx="10515600" cy="4601082"/>
          </a:xfrm>
        </p:spPr>
        <p:txBody>
          <a:bodyPr/>
          <a:lstStyle/>
          <a:p>
            <a:r>
              <a:rPr lang="en-US" dirty="0"/>
              <a:t>Directional toward low end of slope. Manufacturer claims dipole pattern on 40 meters.</a:t>
            </a:r>
          </a:p>
          <a:p>
            <a:r>
              <a:rPr lang="en-US" dirty="0"/>
              <a:t>Compared with vertical - Red</a:t>
            </a:r>
          </a:p>
          <a:p>
            <a:pPr lvl="1"/>
            <a:r>
              <a:rPr lang="en-US" dirty="0"/>
              <a:t>Blue – 40</a:t>
            </a:r>
          </a:p>
          <a:p>
            <a:pPr lvl="1"/>
            <a:r>
              <a:rPr lang="en-US" dirty="0"/>
              <a:t>Green – 20</a:t>
            </a:r>
          </a:p>
          <a:p>
            <a:pPr lvl="1"/>
            <a:r>
              <a:rPr lang="en-US" dirty="0"/>
              <a:t>Violet – 15</a:t>
            </a:r>
          </a:p>
          <a:p>
            <a:pPr lvl="1"/>
            <a:r>
              <a:rPr lang="en-US" dirty="0"/>
              <a:t>Lt Blue – 10</a:t>
            </a:r>
          </a:p>
        </p:txBody>
      </p:sp>
      <p:pic>
        <p:nvPicPr>
          <p:cNvPr id="4" name="Picture 3">
            <a:extLst>
              <a:ext uri="{FF2B5EF4-FFF2-40B4-BE49-F238E27FC236}">
                <a16:creationId xmlns:a16="http://schemas.microsoft.com/office/drawing/2014/main" id="{179FB803-5FBC-6A8D-B573-1F6290BE5CE1}"/>
              </a:ext>
            </a:extLst>
          </p:cNvPr>
          <p:cNvPicPr>
            <a:picLocks noChangeAspect="1"/>
          </p:cNvPicPr>
          <p:nvPr/>
        </p:nvPicPr>
        <p:blipFill>
          <a:blip r:embed="rId2"/>
          <a:stretch>
            <a:fillRect/>
          </a:stretch>
        </p:blipFill>
        <p:spPr>
          <a:xfrm>
            <a:off x="7585950" y="2901444"/>
            <a:ext cx="4267200" cy="3676650"/>
          </a:xfrm>
          <a:prstGeom prst="rect">
            <a:avLst/>
          </a:prstGeom>
          <a:effectLst>
            <a:outerShdw blurRad="50800" dist="38100" algn="l" rotWithShape="0">
              <a:prstClr val="black">
                <a:alpha val="40000"/>
              </a:prstClr>
            </a:outerShdw>
          </a:effectLst>
        </p:spPr>
      </p:pic>
      <p:pic>
        <p:nvPicPr>
          <p:cNvPr id="6" name="Picture 5">
            <a:extLst>
              <a:ext uri="{FF2B5EF4-FFF2-40B4-BE49-F238E27FC236}">
                <a16:creationId xmlns:a16="http://schemas.microsoft.com/office/drawing/2014/main" id="{20B69BCD-7465-FF43-FBC9-E6685982E606}"/>
              </a:ext>
            </a:extLst>
          </p:cNvPr>
          <p:cNvPicPr>
            <a:picLocks noChangeAspect="1"/>
          </p:cNvPicPr>
          <p:nvPr/>
        </p:nvPicPr>
        <p:blipFill>
          <a:blip r:embed="rId3"/>
          <a:stretch>
            <a:fillRect/>
          </a:stretch>
        </p:blipFill>
        <p:spPr>
          <a:xfrm>
            <a:off x="3318750" y="2901444"/>
            <a:ext cx="4267200" cy="367665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528167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C28C5D5D-6C55-5918-CF97-65C2A575C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DB294-57DA-8623-32D2-DFCD92855BB3}"/>
              </a:ext>
            </a:extLst>
          </p:cNvPr>
          <p:cNvSpPr>
            <a:spLocks noGrp="1"/>
          </p:cNvSpPr>
          <p:nvPr>
            <p:ph type="title"/>
          </p:nvPr>
        </p:nvSpPr>
        <p:spPr/>
        <p:txBody>
          <a:bodyPr/>
          <a:lstStyle/>
          <a:p>
            <a:r>
              <a:rPr lang="en-US" dirty="0"/>
              <a:t>Which antenna would be better for POTA?</a:t>
            </a:r>
          </a:p>
        </p:txBody>
      </p:sp>
      <p:sp>
        <p:nvSpPr>
          <p:cNvPr id="3" name="Content Placeholder 2">
            <a:extLst>
              <a:ext uri="{FF2B5EF4-FFF2-40B4-BE49-F238E27FC236}">
                <a16:creationId xmlns:a16="http://schemas.microsoft.com/office/drawing/2014/main" id="{CC2B4487-0C44-2D98-B5BD-D00E1876A87C}"/>
              </a:ext>
            </a:extLst>
          </p:cNvPr>
          <p:cNvSpPr>
            <a:spLocks noGrp="1"/>
          </p:cNvSpPr>
          <p:nvPr>
            <p:ph idx="1"/>
          </p:nvPr>
        </p:nvSpPr>
        <p:spPr/>
        <p:txBody>
          <a:bodyPr/>
          <a:lstStyle/>
          <a:p>
            <a:r>
              <a:rPr lang="en-US" dirty="0" err="1"/>
              <a:t>Slopers</a:t>
            </a:r>
            <a:r>
              <a:rPr lang="en-US" dirty="0"/>
              <a:t>:</a:t>
            </a:r>
          </a:p>
          <a:p>
            <a:pPr lvl="1"/>
            <a:r>
              <a:rPr lang="en-US" dirty="0"/>
              <a:t>Requires matching transformer and balun</a:t>
            </a:r>
          </a:p>
          <a:p>
            <a:pPr lvl="1"/>
            <a:r>
              <a:rPr lang="en-US" dirty="0"/>
              <a:t>Requiring hanging in a tree or heavy pole</a:t>
            </a:r>
          </a:p>
          <a:p>
            <a:pPr lvl="1"/>
            <a:r>
              <a:rPr lang="en-US" dirty="0"/>
              <a:t>Directional</a:t>
            </a:r>
          </a:p>
          <a:p>
            <a:pPr lvl="1"/>
            <a:r>
              <a:rPr lang="en-US" dirty="0"/>
              <a:t>Some bands have directional gain</a:t>
            </a:r>
          </a:p>
          <a:p>
            <a:pPr lvl="1"/>
            <a:r>
              <a:rPr lang="en-US" dirty="0"/>
              <a:t>CHA LEFS 8010 Covers 40 meters</a:t>
            </a:r>
          </a:p>
          <a:p>
            <a:pPr lvl="1"/>
            <a:r>
              <a:rPr lang="en-US" dirty="0"/>
              <a:t>CHA LEFS 8010 doesn’t require retuning when changing band</a:t>
            </a:r>
          </a:p>
          <a:p>
            <a:endParaRPr lang="en-US" dirty="0"/>
          </a:p>
        </p:txBody>
      </p:sp>
    </p:spTree>
    <p:extLst>
      <p:ext uri="{BB962C8B-B14F-4D97-AF65-F5344CB8AC3E}">
        <p14:creationId xmlns:p14="http://schemas.microsoft.com/office/powerpoint/2010/main" val="4156505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06FFBA75-A70B-4F5B-DC84-286B1D6D0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3480D-B294-2FD7-659F-2C2D6E603231}"/>
              </a:ext>
            </a:extLst>
          </p:cNvPr>
          <p:cNvSpPr>
            <a:spLocks noGrp="1"/>
          </p:cNvSpPr>
          <p:nvPr>
            <p:ph type="title"/>
          </p:nvPr>
        </p:nvSpPr>
        <p:spPr/>
        <p:txBody>
          <a:bodyPr/>
          <a:lstStyle/>
          <a:p>
            <a:r>
              <a:rPr lang="en-US" dirty="0"/>
              <a:t>Which antenna would be better for POTA?</a:t>
            </a:r>
          </a:p>
        </p:txBody>
      </p:sp>
      <p:sp>
        <p:nvSpPr>
          <p:cNvPr id="3" name="Content Placeholder 2">
            <a:extLst>
              <a:ext uri="{FF2B5EF4-FFF2-40B4-BE49-F238E27FC236}">
                <a16:creationId xmlns:a16="http://schemas.microsoft.com/office/drawing/2014/main" id="{5837B31B-4695-56D1-3EAC-695B8DD0341F}"/>
              </a:ext>
            </a:extLst>
          </p:cNvPr>
          <p:cNvSpPr>
            <a:spLocks noGrp="1"/>
          </p:cNvSpPr>
          <p:nvPr>
            <p:ph idx="1"/>
          </p:nvPr>
        </p:nvSpPr>
        <p:spPr/>
        <p:txBody>
          <a:bodyPr/>
          <a:lstStyle/>
          <a:p>
            <a:r>
              <a:rPr lang="en-US" dirty="0"/>
              <a:t>My choice is the vertical because:</a:t>
            </a:r>
          </a:p>
          <a:p>
            <a:pPr lvl="1"/>
            <a:r>
              <a:rPr lang="en-US" dirty="0"/>
              <a:t>Can be easy to deploy</a:t>
            </a:r>
          </a:p>
          <a:p>
            <a:pPr lvl="1"/>
            <a:r>
              <a:rPr lang="en-US" dirty="0"/>
              <a:t>Does not depend on trees or poles</a:t>
            </a:r>
          </a:p>
          <a:p>
            <a:pPr lvl="1"/>
            <a:r>
              <a:rPr lang="en-US" dirty="0"/>
              <a:t>Omni-directional</a:t>
            </a:r>
          </a:p>
          <a:p>
            <a:pPr lvl="1"/>
            <a:r>
              <a:rPr lang="en-US" dirty="0"/>
              <a:t>Easy to retune to other bands</a:t>
            </a:r>
          </a:p>
          <a:p>
            <a:pPr lvl="1"/>
            <a:r>
              <a:rPr lang="en-US" dirty="0"/>
              <a:t>No matching transformer required. Still requires a balun</a:t>
            </a:r>
          </a:p>
          <a:p>
            <a:r>
              <a:rPr lang="en-US" dirty="0"/>
              <a:t>Downside:</a:t>
            </a:r>
          </a:p>
          <a:p>
            <a:pPr lvl="1"/>
            <a:r>
              <a:rPr lang="en-US" dirty="0"/>
              <a:t>Requires retuning to change band.</a:t>
            </a:r>
          </a:p>
          <a:p>
            <a:pPr lvl="1"/>
            <a:r>
              <a:rPr lang="en-US" dirty="0"/>
              <a:t>No gain</a:t>
            </a:r>
          </a:p>
          <a:p>
            <a:pPr lvl="1"/>
            <a:r>
              <a:rPr lang="en-US" dirty="0"/>
              <a:t>40 meter performance not good in reasonable size</a:t>
            </a:r>
          </a:p>
          <a:p>
            <a:endParaRPr lang="en-US" dirty="0"/>
          </a:p>
        </p:txBody>
      </p:sp>
    </p:spTree>
    <p:extLst>
      <p:ext uri="{BB962C8B-B14F-4D97-AF65-F5344CB8AC3E}">
        <p14:creationId xmlns:p14="http://schemas.microsoft.com/office/powerpoint/2010/main" val="3356030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7D6DC096-F5CD-9024-13F7-FEDB186BF3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C0251-6B0F-6EE6-8988-9EA76BE06C34}"/>
              </a:ext>
            </a:extLst>
          </p:cNvPr>
          <p:cNvSpPr>
            <a:spLocks noGrp="1"/>
          </p:cNvSpPr>
          <p:nvPr>
            <p:ph type="title"/>
          </p:nvPr>
        </p:nvSpPr>
        <p:spPr/>
        <p:txBody>
          <a:bodyPr/>
          <a:lstStyle/>
          <a:p>
            <a:r>
              <a:rPr lang="en-US" dirty="0"/>
              <a:t>What is antenna modeling? </a:t>
            </a:r>
          </a:p>
        </p:txBody>
      </p:sp>
      <p:sp>
        <p:nvSpPr>
          <p:cNvPr id="3" name="Content Placeholder 2">
            <a:extLst>
              <a:ext uri="{FF2B5EF4-FFF2-40B4-BE49-F238E27FC236}">
                <a16:creationId xmlns:a16="http://schemas.microsoft.com/office/drawing/2014/main" id="{6C77D91B-88AD-4963-A82E-7A3A742F691B}"/>
              </a:ext>
            </a:extLst>
          </p:cNvPr>
          <p:cNvSpPr>
            <a:spLocks noGrp="1"/>
          </p:cNvSpPr>
          <p:nvPr>
            <p:ph idx="1"/>
          </p:nvPr>
        </p:nvSpPr>
        <p:spPr>
          <a:xfrm>
            <a:off x="838200" y="1480567"/>
            <a:ext cx="10515600" cy="5012307"/>
          </a:xfrm>
        </p:spPr>
        <p:txBody>
          <a:bodyPr>
            <a:normAutofit/>
          </a:bodyPr>
          <a:lstStyle/>
          <a:p>
            <a:r>
              <a:rPr lang="en-US" dirty="0"/>
              <a:t>Process to predict antenna performance without building a real antenna.</a:t>
            </a:r>
          </a:p>
          <a:p>
            <a:r>
              <a:rPr lang="en-US" dirty="0"/>
              <a:t>Based on the laws of physics modelled using mathematics.</a:t>
            </a:r>
          </a:p>
          <a:p>
            <a:r>
              <a:rPr lang="en-US" dirty="0"/>
              <a:t>Input- Antenna  definition – wires/conductors, sources, loads, transmission lines, ground, </a:t>
            </a:r>
            <a:r>
              <a:rPr lang="en-US" dirty="0" err="1"/>
              <a:t>etc</a:t>
            </a:r>
            <a:endParaRPr lang="en-US" dirty="0"/>
          </a:p>
          <a:p>
            <a:r>
              <a:rPr lang="en-US" dirty="0"/>
              <a:t>Output - Predict radiation pattern and load impedance (SWR) for one or more frequencies</a:t>
            </a:r>
          </a:p>
          <a:p>
            <a:r>
              <a:rPr lang="en-US" dirty="0"/>
              <a:t>Goal:  What do you want the antenna to do?  Does it work the way you want? </a:t>
            </a:r>
          </a:p>
          <a:p>
            <a:r>
              <a:rPr lang="en-US" dirty="0"/>
              <a:t>If not, make changes and try again (without building a real antenna)</a:t>
            </a:r>
          </a:p>
        </p:txBody>
      </p:sp>
    </p:spTree>
    <p:extLst>
      <p:ext uri="{BB962C8B-B14F-4D97-AF65-F5344CB8AC3E}">
        <p14:creationId xmlns:p14="http://schemas.microsoft.com/office/powerpoint/2010/main" val="3402505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88E23E2F-ECD1-45DF-FA54-80623DAB9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5E869C-56F9-F4D8-E520-9E66F68A306B}"/>
              </a:ext>
            </a:extLst>
          </p:cNvPr>
          <p:cNvSpPr>
            <a:spLocks noGrp="1"/>
          </p:cNvSpPr>
          <p:nvPr>
            <p:ph type="title"/>
          </p:nvPr>
        </p:nvSpPr>
        <p:spPr/>
        <p:txBody>
          <a:bodyPr/>
          <a:lstStyle/>
          <a:p>
            <a:r>
              <a:rPr lang="en-US" dirty="0"/>
              <a:t>Vertical is my POTA antenna of choice</a:t>
            </a:r>
          </a:p>
        </p:txBody>
      </p:sp>
      <p:sp>
        <p:nvSpPr>
          <p:cNvPr id="3" name="Content Placeholder 2">
            <a:extLst>
              <a:ext uri="{FF2B5EF4-FFF2-40B4-BE49-F238E27FC236}">
                <a16:creationId xmlns:a16="http://schemas.microsoft.com/office/drawing/2014/main" id="{B884F536-16C0-5D9D-1D4B-CF5D6AD7AAE2}"/>
              </a:ext>
            </a:extLst>
          </p:cNvPr>
          <p:cNvSpPr>
            <a:spLocks noGrp="1"/>
          </p:cNvSpPr>
          <p:nvPr>
            <p:ph idx="1"/>
          </p:nvPr>
        </p:nvSpPr>
        <p:spPr>
          <a:xfrm>
            <a:off x="838200" y="2372263"/>
            <a:ext cx="10515600" cy="3804699"/>
          </a:xfrm>
        </p:spPr>
        <p:txBody>
          <a:bodyPr/>
          <a:lstStyle/>
          <a:p>
            <a:r>
              <a:rPr lang="en-US" dirty="0"/>
              <a:t>How many radials are really needed?</a:t>
            </a:r>
          </a:p>
          <a:p>
            <a:endParaRPr lang="en-US" dirty="0"/>
          </a:p>
          <a:p>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91CDD770-5818-AFAD-63AB-14746B4663EC}"/>
              </a:ext>
            </a:extLst>
          </p:cNvPr>
          <p:cNvGraphicFramePr>
            <a:graphicFrameLocks noGrp="1"/>
          </p:cNvGraphicFramePr>
          <p:nvPr>
            <p:extLst>
              <p:ext uri="{D42A27DB-BD31-4B8C-83A1-F6EECF244321}">
                <p14:modId xmlns:p14="http://schemas.microsoft.com/office/powerpoint/2010/main" val="3485753754"/>
              </p:ext>
            </p:extLst>
          </p:nvPr>
        </p:nvGraphicFramePr>
        <p:xfrm>
          <a:off x="1725283" y="3186341"/>
          <a:ext cx="7373670" cy="2468880"/>
        </p:xfrm>
        <a:graphic>
          <a:graphicData uri="http://schemas.openxmlformats.org/drawingml/2006/table">
            <a:tbl>
              <a:tblPr firstRow="1" bandRow="1">
                <a:tableStyleId>{5C22544A-7EE6-4342-B048-85BDC9FD1C3A}</a:tableStyleId>
              </a:tblPr>
              <a:tblGrid>
                <a:gridCol w="1474734">
                  <a:extLst>
                    <a:ext uri="{9D8B030D-6E8A-4147-A177-3AD203B41FA5}">
                      <a16:colId xmlns:a16="http://schemas.microsoft.com/office/drawing/2014/main" val="2973835465"/>
                    </a:ext>
                  </a:extLst>
                </a:gridCol>
                <a:gridCol w="1474734">
                  <a:extLst>
                    <a:ext uri="{9D8B030D-6E8A-4147-A177-3AD203B41FA5}">
                      <a16:colId xmlns:a16="http://schemas.microsoft.com/office/drawing/2014/main" val="77949750"/>
                    </a:ext>
                  </a:extLst>
                </a:gridCol>
                <a:gridCol w="1474734">
                  <a:extLst>
                    <a:ext uri="{9D8B030D-6E8A-4147-A177-3AD203B41FA5}">
                      <a16:colId xmlns:a16="http://schemas.microsoft.com/office/drawing/2014/main" val="2497871873"/>
                    </a:ext>
                  </a:extLst>
                </a:gridCol>
                <a:gridCol w="1474734">
                  <a:extLst>
                    <a:ext uri="{9D8B030D-6E8A-4147-A177-3AD203B41FA5}">
                      <a16:colId xmlns:a16="http://schemas.microsoft.com/office/drawing/2014/main" val="4129854540"/>
                    </a:ext>
                  </a:extLst>
                </a:gridCol>
                <a:gridCol w="1474734">
                  <a:extLst>
                    <a:ext uri="{9D8B030D-6E8A-4147-A177-3AD203B41FA5}">
                      <a16:colId xmlns:a16="http://schemas.microsoft.com/office/drawing/2014/main" val="1277491135"/>
                    </a:ext>
                  </a:extLst>
                </a:gridCol>
              </a:tblGrid>
              <a:tr h="609597">
                <a:tc>
                  <a:txBody>
                    <a:bodyPr/>
                    <a:lstStyle/>
                    <a:p>
                      <a:pPr algn="ctr"/>
                      <a:r>
                        <a:rPr lang="en-US" dirty="0"/>
                        <a:t>Number of Radials</a:t>
                      </a:r>
                    </a:p>
                  </a:txBody>
                  <a:tcPr/>
                </a:tc>
                <a:tc>
                  <a:txBody>
                    <a:bodyPr/>
                    <a:lstStyle/>
                    <a:p>
                      <a:pPr algn="ctr"/>
                      <a:r>
                        <a:rPr lang="en-US" dirty="0"/>
                        <a:t>Max Signal (</a:t>
                      </a:r>
                      <a:r>
                        <a:rPr lang="en-US" dirty="0" err="1"/>
                        <a:t>dbi</a:t>
                      </a:r>
                      <a:r>
                        <a:rPr lang="en-US" dirty="0"/>
                        <a:t>)</a:t>
                      </a:r>
                    </a:p>
                  </a:txBody>
                  <a:tcPr/>
                </a:tc>
                <a:tc>
                  <a:txBody>
                    <a:bodyPr/>
                    <a:lstStyle/>
                    <a:p>
                      <a:pPr algn="ctr"/>
                      <a:r>
                        <a:rPr lang="en-US" dirty="0"/>
                        <a:t>SWR</a:t>
                      </a:r>
                    </a:p>
                    <a:p>
                      <a:pPr algn="ctr"/>
                      <a:r>
                        <a:rPr lang="en-US" dirty="0"/>
                        <a:t>14.0 </a:t>
                      </a:r>
                      <a:r>
                        <a:rPr lang="en-US" dirty="0" err="1"/>
                        <a:t>Mhz</a:t>
                      </a:r>
                      <a:endParaRPr lang="en-US" dirty="0"/>
                    </a:p>
                  </a:txBody>
                  <a:tcPr/>
                </a:tc>
                <a:tc>
                  <a:txBody>
                    <a:bodyPr/>
                    <a:lstStyle/>
                    <a:p>
                      <a:pPr algn="ctr"/>
                      <a:r>
                        <a:rPr lang="en-US" dirty="0"/>
                        <a:t>SWR</a:t>
                      </a:r>
                    </a:p>
                    <a:p>
                      <a:pPr algn="ctr"/>
                      <a:r>
                        <a:rPr lang="en-US" dirty="0"/>
                        <a:t>14.15 </a:t>
                      </a:r>
                      <a:r>
                        <a:rPr lang="en-US" dirty="0" err="1"/>
                        <a:t>Mhz</a:t>
                      </a:r>
                      <a:endParaRPr lang="en-US" dirty="0"/>
                    </a:p>
                  </a:txBody>
                  <a:tcPr/>
                </a:tc>
                <a:tc>
                  <a:txBody>
                    <a:bodyPr/>
                    <a:lstStyle/>
                    <a:p>
                      <a:pPr algn="ctr"/>
                      <a:r>
                        <a:rPr lang="en-US" dirty="0"/>
                        <a:t>SWR</a:t>
                      </a:r>
                    </a:p>
                    <a:p>
                      <a:pPr algn="ctr"/>
                      <a:r>
                        <a:rPr lang="en-US" dirty="0"/>
                        <a:t>14.35 </a:t>
                      </a:r>
                      <a:r>
                        <a:rPr lang="en-US" dirty="0" err="1"/>
                        <a:t>Mhz</a:t>
                      </a:r>
                      <a:endParaRPr lang="en-US" dirty="0"/>
                    </a:p>
                  </a:txBody>
                  <a:tcPr/>
                </a:tc>
                <a:extLst>
                  <a:ext uri="{0D108BD9-81ED-4DB2-BD59-A6C34878D82A}">
                    <a16:rowId xmlns:a16="http://schemas.microsoft.com/office/drawing/2014/main" val="2467870738"/>
                  </a:ext>
                </a:extLst>
              </a:tr>
              <a:tr h="348341">
                <a:tc>
                  <a:txBody>
                    <a:bodyPr/>
                    <a:lstStyle/>
                    <a:p>
                      <a:pPr algn="ctr"/>
                      <a:r>
                        <a:rPr lang="en-US" dirty="0"/>
                        <a:t>16</a:t>
                      </a:r>
                    </a:p>
                  </a:txBody>
                  <a:tcPr/>
                </a:tc>
                <a:tc>
                  <a:txBody>
                    <a:bodyPr/>
                    <a:lstStyle/>
                    <a:p>
                      <a:pPr algn="ctr"/>
                      <a:r>
                        <a:rPr lang="en-US" dirty="0"/>
                        <a:t>- 0.28</a:t>
                      </a:r>
                    </a:p>
                  </a:txBody>
                  <a:tcPr/>
                </a:tc>
                <a:tc>
                  <a:txBody>
                    <a:bodyPr/>
                    <a:lstStyle/>
                    <a:p>
                      <a:pPr algn="ctr"/>
                      <a:r>
                        <a:rPr lang="en-US" dirty="0"/>
                        <a:t>1.45</a:t>
                      </a:r>
                    </a:p>
                  </a:txBody>
                  <a:tcPr/>
                </a:tc>
                <a:tc>
                  <a:txBody>
                    <a:bodyPr/>
                    <a:lstStyle/>
                    <a:p>
                      <a:pPr algn="ctr"/>
                      <a:r>
                        <a:rPr lang="en-US" dirty="0"/>
                        <a:t>1.37</a:t>
                      </a:r>
                    </a:p>
                  </a:txBody>
                  <a:tcPr/>
                </a:tc>
                <a:tc>
                  <a:txBody>
                    <a:bodyPr/>
                    <a:lstStyle/>
                    <a:p>
                      <a:pPr algn="ctr"/>
                      <a:r>
                        <a:rPr lang="en-US" dirty="0"/>
                        <a:t>1.51</a:t>
                      </a:r>
                    </a:p>
                  </a:txBody>
                  <a:tcPr/>
                </a:tc>
                <a:extLst>
                  <a:ext uri="{0D108BD9-81ED-4DB2-BD59-A6C34878D82A}">
                    <a16:rowId xmlns:a16="http://schemas.microsoft.com/office/drawing/2014/main" val="2600988470"/>
                  </a:ext>
                </a:extLst>
              </a:tr>
              <a:tr h="348341">
                <a:tc>
                  <a:txBody>
                    <a:bodyPr/>
                    <a:lstStyle/>
                    <a:p>
                      <a:pPr algn="ctr"/>
                      <a:r>
                        <a:rPr lang="en-US" dirty="0"/>
                        <a:t>8</a:t>
                      </a:r>
                    </a:p>
                  </a:txBody>
                  <a:tcPr/>
                </a:tc>
                <a:tc>
                  <a:txBody>
                    <a:bodyPr/>
                    <a:lstStyle/>
                    <a:p>
                      <a:pPr algn="ctr"/>
                      <a:r>
                        <a:rPr lang="en-US" dirty="0"/>
                        <a:t>-0.31</a:t>
                      </a:r>
                    </a:p>
                  </a:txBody>
                  <a:tcPr/>
                </a:tc>
                <a:tc>
                  <a:txBody>
                    <a:bodyPr/>
                    <a:lstStyle/>
                    <a:p>
                      <a:pPr algn="ctr"/>
                      <a:r>
                        <a:rPr lang="en-US" dirty="0"/>
                        <a:t>1.44</a:t>
                      </a:r>
                    </a:p>
                  </a:txBody>
                  <a:tcPr/>
                </a:tc>
                <a:tc>
                  <a:txBody>
                    <a:bodyPr/>
                    <a:lstStyle/>
                    <a:p>
                      <a:pPr algn="ctr"/>
                      <a:r>
                        <a:rPr lang="en-US" dirty="0"/>
                        <a:t>1.36</a:t>
                      </a:r>
                    </a:p>
                  </a:txBody>
                  <a:tcPr/>
                </a:tc>
                <a:tc>
                  <a:txBody>
                    <a:bodyPr/>
                    <a:lstStyle/>
                    <a:p>
                      <a:pPr algn="ctr"/>
                      <a:r>
                        <a:rPr lang="en-US" dirty="0"/>
                        <a:t>1.50</a:t>
                      </a:r>
                    </a:p>
                  </a:txBody>
                  <a:tcPr/>
                </a:tc>
                <a:extLst>
                  <a:ext uri="{0D108BD9-81ED-4DB2-BD59-A6C34878D82A}">
                    <a16:rowId xmlns:a16="http://schemas.microsoft.com/office/drawing/2014/main" val="2438483697"/>
                  </a:ext>
                </a:extLst>
              </a:tr>
              <a:tr h="348341">
                <a:tc>
                  <a:txBody>
                    <a:bodyPr/>
                    <a:lstStyle/>
                    <a:p>
                      <a:pPr algn="ctr"/>
                      <a:r>
                        <a:rPr lang="en-US" dirty="0"/>
                        <a:t>6</a:t>
                      </a:r>
                    </a:p>
                  </a:txBody>
                  <a:tcPr/>
                </a:tc>
                <a:tc>
                  <a:txBody>
                    <a:bodyPr/>
                    <a:lstStyle/>
                    <a:p>
                      <a:pPr algn="ctr"/>
                      <a:r>
                        <a:rPr lang="en-US" dirty="0"/>
                        <a:t>-0.35</a:t>
                      </a:r>
                    </a:p>
                  </a:txBody>
                  <a:tcPr/>
                </a:tc>
                <a:tc>
                  <a:txBody>
                    <a:bodyPr/>
                    <a:lstStyle/>
                    <a:p>
                      <a:pPr algn="ctr"/>
                      <a:r>
                        <a:rPr lang="en-US" dirty="0"/>
                        <a:t>1.41</a:t>
                      </a:r>
                    </a:p>
                  </a:txBody>
                  <a:tcPr/>
                </a:tc>
                <a:tc>
                  <a:txBody>
                    <a:bodyPr/>
                    <a:lstStyle/>
                    <a:p>
                      <a:pPr algn="ctr"/>
                      <a:r>
                        <a:rPr lang="en-US" dirty="0"/>
                        <a:t>1.34</a:t>
                      </a:r>
                    </a:p>
                  </a:txBody>
                  <a:tcPr/>
                </a:tc>
                <a:tc>
                  <a:txBody>
                    <a:bodyPr/>
                    <a:lstStyle/>
                    <a:p>
                      <a:pPr algn="ctr"/>
                      <a:r>
                        <a:rPr lang="en-US" dirty="0"/>
                        <a:t>1.52</a:t>
                      </a:r>
                    </a:p>
                  </a:txBody>
                  <a:tcPr/>
                </a:tc>
                <a:extLst>
                  <a:ext uri="{0D108BD9-81ED-4DB2-BD59-A6C34878D82A}">
                    <a16:rowId xmlns:a16="http://schemas.microsoft.com/office/drawing/2014/main" val="2833287837"/>
                  </a:ext>
                </a:extLst>
              </a:tr>
              <a:tr h="348341">
                <a:tc>
                  <a:txBody>
                    <a:bodyPr/>
                    <a:lstStyle/>
                    <a:p>
                      <a:pPr algn="ctr"/>
                      <a:r>
                        <a:rPr lang="en-US" dirty="0"/>
                        <a:t>4</a:t>
                      </a:r>
                    </a:p>
                  </a:txBody>
                  <a:tcPr/>
                </a:tc>
                <a:tc>
                  <a:txBody>
                    <a:bodyPr/>
                    <a:lstStyle/>
                    <a:p>
                      <a:pPr algn="ctr"/>
                      <a:r>
                        <a:rPr lang="en-US" dirty="0"/>
                        <a:t>-0.52</a:t>
                      </a:r>
                    </a:p>
                  </a:txBody>
                  <a:tcPr/>
                </a:tc>
                <a:tc>
                  <a:txBody>
                    <a:bodyPr/>
                    <a:lstStyle/>
                    <a:p>
                      <a:pPr algn="ctr"/>
                      <a:r>
                        <a:rPr lang="en-US" dirty="0"/>
                        <a:t>1.34</a:t>
                      </a:r>
                    </a:p>
                  </a:txBody>
                  <a:tcPr/>
                </a:tc>
                <a:tc>
                  <a:txBody>
                    <a:bodyPr/>
                    <a:lstStyle/>
                    <a:p>
                      <a:pPr algn="ctr"/>
                      <a:r>
                        <a:rPr lang="en-US" dirty="0"/>
                        <a:t>1.32</a:t>
                      </a:r>
                    </a:p>
                  </a:txBody>
                  <a:tcPr/>
                </a:tc>
                <a:tc>
                  <a:txBody>
                    <a:bodyPr/>
                    <a:lstStyle/>
                    <a:p>
                      <a:pPr algn="ctr"/>
                      <a:r>
                        <a:rPr lang="en-US" dirty="0"/>
                        <a:t>1.60</a:t>
                      </a:r>
                    </a:p>
                  </a:txBody>
                  <a:tcPr/>
                </a:tc>
                <a:extLst>
                  <a:ext uri="{0D108BD9-81ED-4DB2-BD59-A6C34878D82A}">
                    <a16:rowId xmlns:a16="http://schemas.microsoft.com/office/drawing/2014/main" val="4230007116"/>
                  </a:ext>
                </a:extLst>
              </a:tr>
              <a:tr h="348341">
                <a:tc>
                  <a:txBody>
                    <a:bodyPr/>
                    <a:lstStyle/>
                    <a:p>
                      <a:pPr algn="ctr"/>
                      <a:r>
                        <a:rPr lang="en-US" dirty="0"/>
                        <a:t>2</a:t>
                      </a:r>
                    </a:p>
                  </a:txBody>
                  <a:tcPr/>
                </a:tc>
                <a:tc>
                  <a:txBody>
                    <a:bodyPr/>
                    <a:lstStyle/>
                    <a:p>
                      <a:pPr algn="ctr"/>
                      <a:r>
                        <a:rPr lang="en-US" dirty="0"/>
                        <a:t>-1.55</a:t>
                      </a:r>
                    </a:p>
                  </a:txBody>
                  <a:tcPr/>
                </a:tc>
                <a:tc>
                  <a:txBody>
                    <a:bodyPr/>
                    <a:lstStyle/>
                    <a:p>
                      <a:pPr algn="ctr"/>
                      <a:r>
                        <a:rPr lang="en-US" dirty="0"/>
                        <a:t>1.22</a:t>
                      </a:r>
                    </a:p>
                  </a:txBody>
                  <a:tcPr/>
                </a:tc>
                <a:tc>
                  <a:txBody>
                    <a:bodyPr/>
                    <a:lstStyle/>
                    <a:p>
                      <a:pPr algn="ctr"/>
                      <a:r>
                        <a:rPr lang="en-US" dirty="0"/>
                        <a:t>1.53</a:t>
                      </a:r>
                    </a:p>
                  </a:txBody>
                  <a:tcPr/>
                </a:tc>
                <a:tc>
                  <a:txBody>
                    <a:bodyPr/>
                    <a:lstStyle/>
                    <a:p>
                      <a:pPr algn="ctr"/>
                      <a:r>
                        <a:rPr lang="en-US" dirty="0"/>
                        <a:t>2.04</a:t>
                      </a:r>
                    </a:p>
                  </a:txBody>
                  <a:tcPr/>
                </a:tc>
                <a:extLst>
                  <a:ext uri="{0D108BD9-81ED-4DB2-BD59-A6C34878D82A}">
                    <a16:rowId xmlns:a16="http://schemas.microsoft.com/office/drawing/2014/main" val="2766079217"/>
                  </a:ext>
                </a:extLst>
              </a:tr>
            </a:tbl>
          </a:graphicData>
        </a:graphic>
      </p:graphicFrame>
    </p:spTree>
    <p:extLst>
      <p:ext uri="{BB962C8B-B14F-4D97-AF65-F5344CB8AC3E}">
        <p14:creationId xmlns:p14="http://schemas.microsoft.com/office/powerpoint/2010/main" val="2421449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3F650F37-61C2-2DFE-7903-6AB0DDD53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4663C-FA3C-E88D-228E-76869BCDBAAA}"/>
              </a:ext>
            </a:extLst>
          </p:cNvPr>
          <p:cNvSpPr>
            <a:spLocks noGrp="1"/>
          </p:cNvSpPr>
          <p:nvPr>
            <p:ph type="title"/>
          </p:nvPr>
        </p:nvSpPr>
        <p:spPr/>
        <p:txBody>
          <a:bodyPr/>
          <a:lstStyle/>
          <a:p>
            <a:r>
              <a:rPr lang="en-US" dirty="0"/>
              <a:t>When is modeling useful?</a:t>
            </a:r>
          </a:p>
        </p:txBody>
      </p:sp>
      <p:sp>
        <p:nvSpPr>
          <p:cNvPr id="3" name="Content Placeholder 2">
            <a:extLst>
              <a:ext uri="{FF2B5EF4-FFF2-40B4-BE49-F238E27FC236}">
                <a16:creationId xmlns:a16="http://schemas.microsoft.com/office/drawing/2014/main" id="{81726237-807E-6D88-5ADB-995C3D56A879}"/>
              </a:ext>
            </a:extLst>
          </p:cNvPr>
          <p:cNvSpPr>
            <a:spLocks noGrp="1"/>
          </p:cNvSpPr>
          <p:nvPr>
            <p:ph idx="1"/>
          </p:nvPr>
        </p:nvSpPr>
        <p:spPr/>
        <p:txBody>
          <a:bodyPr/>
          <a:lstStyle/>
          <a:p>
            <a:r>
              <a:rPr lang="en-US" dirty="0"/>
              <a:t>Compare different antennas before buying or building</a:t>
            </a:r>
          </a:p>
          <a:p>
            <a:r>
              <a:rPr lang="en-US" dirty="0"/>
              <a:t>Increase knowledge of antennas</a:t>
            </a:r>
          </a:p>
          <a:p>
            <a:r>
              <a:rPr lang="en-US" dirty="0"/>
              <a:t>Select or design an antenna to meet a goal</a:t>
            </a:r>
          </a:p>
          <a:p>
            <a:pPr lvl="1"/>
            <a:r>
              <a:rPr lang="en-US" dirty="0"/>
              <a:t>Test a design before building</a:t>
            </a:r>
          </a:p>
          <a:p>
            <a:pPr lvl="1"/>
            <a:r>
              <a:rPr lang="en-US" dirty="0"/>
              <a:t>Initial dimensions and parameters before building</a:t>
            </a:r>
          </a:p>
          <a:p>
            <a:pPr lvl="1"/>
            <a:r>
              <a:rPr lang="en-US" dirty="0"/>
              <a:t>Test sensitivity to dimension variation</a:t>
            </a:r>
          </a:p>
          <a:p>
            <a:pPr lvl="1"/>
            <a:r>
              <a:rPr lang="en-US" dirty="0"/>
              <a:t>Expect to adjust or tune the antenna after it is built</a:t>
            </a:r>
          </a:p>
          <a:p>
            <a:endParaRPr lang="en-US" dirty="0"/>
          </a:p>
          <a:p>
            <a:endParaRPr lang="en-US" dirty="0"/>
          </a:p>
        </p:txBody>
      </p:sp>
    </p:spTree>
    <p:extLst>
      <p:ext uri="{BB962C8B-B14F-4D97-AF65-F5344CB8AC3E}">
        <p14:creationId xmlns:p14="http://schemas.microsoft.com/office/powerpoint/2010/main" val="1569441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7275EAAF-EA0E-6649-4B64-632EF1684A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84DE6-F464-1579-1DC5-213EDA658B5E}"/>
              </a:ext>
            </a:extLst>
          </p:cNvPr>
          <p:cNvSpPr>
            <a:spLocks noGrp="1"/>
          </p:cNvSpPr>
          <p:nvPr>
            <p:ph type="title"/>
          </p:nvPr>
        </p:nvSpPr>
        <p:spPr/>
        <p:txBody>
          <a:bodyPr/>
          <a:lstStyle/>
          <a:p>
            <a:r>
              <a:rPr lang="en-US" dirty="0"/>
              <a:t>When modeling  not useful</a:t>
            </a:r>
          </a:p>
        </p:txBody>
      </p:sp>
      <p:sp>
        <p:nvSpPr>
          <p:cNvPr id="3" name="Content Placeholder 2">
            <a:extLst>
              <a:ext uri="{FF2B5EF4-FFF2-40B4-BE49-F238E27FC236}">
                <a16:creationId xmlns:a16="http://schemas.microsoft.com/office/drawing/2014/main" id="{8618070B-DB76-70B6-D879-086192477184}"/>
              </a:ext>
            </a:extLst>
          </p:cNvPr>
          <p:cNvSpPr>
            <a:spLocks noGrp="1"/>
          </p:cNvSpPr>
          <p:nvPr>
            <p:ph idx="1"/>
          </p:nvPr>
        </p:nvSpPr>
        <p:spPr/>
        <p:txBody>
          <a:bodyPr/>
          <a:lstStyle/>
          <a:p>
            <a:r>
              <a:rPr lang="en-US" dirty="0"/>
              <a:t>Commercial antenna when some </a:t>
            </a:r>
          </a:p>
          <a:p>
            <a:pPr marL="457200" lvl="1" indent="0">
              <a:buNone/>
            </a:pPr>
            <a:r>
              <a:rPr lang="en-US" dirty="0"/>
              <a:t>dimensions or parameters are not known</a:t>
            </a:r>
          </a:p>
          <a:p>
            <a:r>
              <a:rPr lang="en-US" dirty="0"/>
              <a:t>Antenna located in cluttered location</a:t>
            </a:r>
          </a:p>
          <a:p>
            <a:r>
              <a:rPr lang="en-US" dirty="0"/>
              <a:t>The antenna is something well </a:t>
            </a:r>
          </a:p>
          <a:p>
            <a:pPr marL="457200" lvl="1" indent="0">
              <a:buNone/>
            </a:pPr>
            <a:r>
              <a:rPr lang="en-US" dirty="0"/>
              <a:t>documented</a:t>
            </a:r>
          </a:p>
          <a:p>
            <a:endParaRPr lang="en-US" dirty="0"/>
          </a:p>
          <a:p>
            <a:endParaRPr lang="en-US" dirty="0"/>
          </a:p>
          <a:p>
            <a:endParaRPr lang="en-US" dirty="0"/>
          </a:p>
        </p:txBody>
      </p:sp>
      <p:pic>
        <p:nvPicPr>
          <p:cNvPr id="7" name="Picture 6" descr="A pole on a balcony&#10;&#10;Description automatically generated">
            <a:extLst>
              <a:ext uri="{FF2B5EF4-FFF2-40B4-BE49-F238E27FC236}">
                <a16:creationId xmlns:a16="http://schemas.microsoft.com/office/drawing/2014/main" id="{F3A79EB1-51C6-F488-36C5-EE47B1DE258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contrast="24000"/>
                    </a14:imgEffect>
                  </a14:imgLayer>
                </a14:imgProps>
              </a:ext>
              <a:ext uri="{28A0092B-C50C-407E-A947-70E740481C1C}">
                <a14:useLocalDpi xmlns:a14="http://schemas.microsoft.com/office/drawing/2010/main" val="0"/>
              </a:ext>
            </a:extLst>
          </a:blip>
          <a:stretch>
            <a:fillRect/>
          </a:stretch>
        </p:blipFill>
        <p:spPr>
          <a:xfrm>
            <a:off x="7285366" y="480174"/>
            <a:ext cx="4669092" cy="62254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93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58D9-6CBC-9F5D-1819-73640336032A}"/>
              </a:ext>
            </a:extLst>
          </p:cNvPr>
          <p:cNvSpPr>
            <a:spLocks noGrp="1"/>
          </p:cNvSpPr>
          <p:nvPr>
            <p:ph type="title"/>
          </p:nvPr>
        </p:nvSpPr>
        <p:spPr/>
        <p:txBody>
          <a:bodyPr/>
          <a:lstStyle/>
          <a:p>
            <a:r>
              <a:rPr lang="en-US" dirty="0"/>
              <a:t>Mathematical modeling</a:t>
            </a:r>
          </a:p>
        </p:txBody>
      </p:sp>
      <p:sp>
        <p:nvSpPr>
          <p:cNvPr id="3" name="Content Placeholder 2">
            <a:extLst>
              <a:ext uri="{FF2B5EF4-FFF2-40B4-BE49-F238E27FC236}">
                <a16:creationId xmlns:a16="http://schemas.microsoft.com/office/drawing/2014/main" id="{42898A7E-CA97-13E3-8C5E-CE62F18A615D}"/>
              </a:ext>
            </a:extLst>
          </p:cNvPr>
          <p:cNvSpPr>
            <a:spLocks noGrp="1"/>
          </p:cNvSpPr>
          <p:nvPr>
            <p:ph idx="1"/>
          </p:nvPr>
        </p:nvSpPr>
        <p:spPr/>
        <p:txBody>
          <a:bodyPr>
            <a:normAutofit/>
          </a:bodyPr>
          <a:lstStyle/>
          <a:p>
            <a:r>
              <a:rPr lang="en-US" dirty="0"/>
              <a:t>Engineering school antenna class </a:t>
            </a:r>
          </a:p>
          <a:p>
            <a:r>
              <a:rPr lang="en-US" dirty="0"/>
              <a:t>Book “Antennas” by Jack Kraus   W8JK</a:t>
            </a:r>
          </a:p>
          <a:p>
            <a:r>
              <a:rPr lang="en-US" dirty="0"/>
              <a:t>Wrote equations for modelled antenna</a:t>
            </a:r>
          </a:p>
          <a:p>
            <a:r>
              <a:rPr lang="en-US" dirty="0"/>
              <a:t>Trigonometry, calculus, and algebra to plot free space radiation patterns</a:t>
            </a:r>
          </a:p>
          <a:p>
            <a:r>
              <a:rPr lang="en-US" dirty="0"/>
              <a:t>Simple antennas </a:t>
            </a:r>
          </a:p>
          <a:p>
            <a:r>
              <a:rPr lang="en-US" dirty="0"/>
              <a:t>Tedious and error prone</a:t>
            </a:r>
          </a:p>
          <a:p>
            <a:r>
              <a:rPr lang="en-US" dirty="0"/>
              <a:t>Not easy to try variations.</a:t>
            </a:r>
          </a:p>
          <a:p>
            <a:endParaRPr lang="en-US" dirty="0"/>
          </a:p>
        </p:txBody>
      </p:sp>
      <p:pic>
        <p:nvPicPr>
          <p:cNvPr id="5" name="Picture 4">
            <a:extLst>
              <a:ext uri="{FF2B5EF4-FFF2-40B4-BE49-F238E27FC236}">
                <a16:creationId xmlns:a16="http://schemas.microsoft.com/office/drawing/2014/main" id="{7875EE5E-6E04-E1BF-473B-378907C4ECAA}"/>
              </a:ext>
            </a:extLst>
          </p:cNvPr>
          <p:cNvPicPr>
            <a:picLocks noChangeAspect="1"/>
          </p:cNvPicPr>
          <p:nvPr/>
        </p:nvPicPr>
        <p:blipFill rotWithShape="1">
          <a:blip r:embed="rId3">
            <a:extLst>
              <a:ext uri="{28A0092B-C50C-407E-A947-70E740481C1C}">
                <a14:useLocalDpi xmlns:a14="http://schemas.microsoft.com/office/drawing/2010/main" val="0"/>
              </a:ext>
            </a:extLst>
          </a:blip>
          <a:srcRect t="-1" b="14123"/>
          <a:stretch/>
        </p:blipFill>
        <p:spPr>
          <a:xfrm>
            <a:off x="7102798" y="479668"/>
            <a:ext cx="4731051" cy="2422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804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F61571C5-342B-54FA-1995-65AB85C85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08A29-2C59-62CD-00D6-908EDB60049A}"/>
              </a:ext>
            </a:extLst>
          </p:cNvPr>
          <p:cNvSpPr>
            <a:spLocks noGrp="1"/>
          </p:cNvSpPr>
          <p:nvPr>
            <p:ph type="title"/>
          </p:nvPr>
        </p:nvSpPr>
        <p:spPr/>
        <p:txBody>
          <a:bodyPr/>
          <a:lstStyle/>
          <a:p>
            <a:r>
              <a:rPr lang="en-US" dirty="0"/>
              <a:t>ARRL Antenna Book - 1970</a:t>
            </a:r>
          </a:p>
        </p:txBody>
      </p:sp>
      <p:sp>
        <p:nvSpPr>
          <p:cNvPr id="7" name="Content Placeholder 6">
            <a:extLst>
              <a:ext uri="{FF2B5EF4-FFF2-40B4-BE49-F238E27FC236}">
                <a16:creationId xmlns:a16="http://schemas.microsoft.com/office/drawing/2014/main" id="{955F063A-B623-137F-36E2-19F75FDF1AED}"/>
              </a:ext>
            </a:extLst>
          </p:cNvPr>
          <p:cNvSpPr>
            <a:spLocks noGrp="1"/>
          </p:cNvSpPr>
          <p:nvPr>
            <p:ph idx="1"/>
          </p:nvPr>
        </p:nvSpPr>
        <p:spPr/>
        <p:txBody>
          <a:bodyPr/>
          <a:lstStyle/>
          <a:p>
            <a:endParaRPr lang="en-US" dirty="0"/>
          </a:p>
          <a:p>
            <a:r>
              <a:rPr lang="en-US" dirty="0"/>
              <a:t>Broadside to dipole</a:t>
            </a:r>
          </a:p>
          <a:p>
            <a:r>
              <a:rPr lang="en-US" dirty="0"/>
              <a:t>Different heights</a:t>
            </a:r>
          </a:p>
          <a:p>
            <a:r>
              <a:rPr lang="en-US" dirty="0"/>
              <a:t>Perfect ground</a:t>
            </a:r>
          </a:p>
          <a:p>
            <a:r>
              <a:rPr lang="en-US" dirty="0"/>
              <a:t>Mathematical model </a:t>
            </a:r>
          </a:p>
          <a:p>
            <a:endParaRPr lang="en-US" dirty="0"/>
          </a:p>
        </p:txBody>
      </p:sp>
      <p:pic>
        <p:nvPicPr>
          <p:cNvPr id="9" name="Picture 8">
            <a:extLst>
              <a:ext uri="{FF2B5EF4-FFF2-40B4-BE49-F238E27FC236}">
                <a16:creationId xmlns:a16="http://schemas.microsoft.com/office/drawing/2014/main" id="{53B369CF-6883-59C0-8D91-50C9EAB99549}"/>
              </a:ext>
            </a:extLst>
          </p:cNvPr>
          <p:cNvPicPr>
            <a:picLocks noChangeAspect="1"/>
          </p:cNvPicPr>
          <p:nvPr/>
        </p:nvPicPr>
        <p:blipFill rotWithShape="1">
          <a:blip r:embed="rId2">
            <a:extLst>
              <a:ext uri="{28A0092B-C50C-407E-A947-70E740481C1C}">
                <a14:useLocalDpi xmlns:a14="http://schemas.microsoft.com/office/drawing/2010/main" val="0"/>
              </a:ext>
            </a:extLst>
          </a:blip>
          <a:srcRect t="22129" b="-762"/>
          <a:stretch/>
        </p:blipFill>
        <p:spPr>
          <a:xfrm>
            <a:off x="4636851" y="1350226"/>
            <a:ext cx="6112212" cy="53021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380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32A06AE3-2375-56F7-E538-39026D470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934D0-223F-0B7D-95DD-71A56ED7BA53}"/>
              </a:ext>
            </a:extLst>
          </p:cNvPr>
          <p:cNvSpPr>
            <a:spLocks noGrp="1"/>
          </p:cNvSpPr>
          <p:nvPr>
            <p:ph type="title"/>
          </p:nvPr>
        </p:nvSpPr>
        <p:spPr/>
        <p:txBody>
          <a:bodyPr/>
          <a:lstStyle/>
          <a:p>
            <a:r>
              <a:rPr lang="en-US" dirty="0"/>
              <a:t>Computer modeling</a:t>
            </a:r>
          </a:p>
        </p:txBody>
      </p:sp>
      <p:sp>
        <p:nvSpPr>
          <p:cNvPr id="3" name="Content Placeholder 2">
            <a:extLst>
              <a:ext uri="{FF2B5EF4-FFF2-40B4-BE49-F238E27FC236}">
                <a16:creationId xmlns:a16="http://schemas.microsoft.com/office/drawing/2014/main" id="{FD5FF0A7-7E00-E519-47F0-C28D6C7A4946}"/>
              </a:ext>
            </a:extLst>
          </p:cNvPr>
          <p:cNvSpPr>
            <a:spLocks noGrp="1"/>
          </p:cNvSpPr>
          <p:nvPr>
            <p:ph idx="1"/>
          </p:nvPr>
        </p:nvSpPr>
        <p:spPr/>
        <p:txBody>
          <a:bodyPr>
            <a:normAutofit lnSpcReduction="10000"/>
          </a:bodyPr>
          <a:lstStyle/>
          <a:p>
            <a:r>
              <a:rPr lang="en-US" dirty="0"/>
              <a:t>Computer simulation (approximation) of the mathematics</a:t>
            </a:r>
          </a:p>
          <a:p>
            <a:r>
              <a:rPr lang="en-US" dirty="0"/>
              <a:t>Flexible  method of defining the modeled antenna</a:t>
            </a:r>
          </a:p>
          <a:p>
            <a:r>
              <a:rPr lang="en-US" dirty="0"/>
              <a:t>Including wire material, size, and insulation;  ground condition; transformers, inductors, capacitors, transmission lines</a:t>
            </a:r>
          </a:p>
          <a:p>
            <a:r>
              <a:rPr lang="en-US" dirty="0"/>
              <a:t>Performance charts and plots (SWR, azimuth, elevation, 3D)</a:t>
            </a:r>
          </a:p>
          <a:p>
            <a:r>
              <a:rPr lang="en-US" dirty="0"/>
              <a:t>Easy to try many cases. What happens when:</a:t>
            </a:r>
          </a:p>
          <a:p>
            <a:pPr lvl="1"/>
            <a:r>
              <a:rPr lang="en-US" dirty="0"/>
              <a:t>Frequency changed (SWR, gain, front to back ratio)</a:t>
            </a:r>
          </a:p>
          <a:p>
            <a:pPr lvl="1"/>
            <a:r>
              <a:rPr lang="en-US" dirty="0"/>
              <a:t>Dimension changed (optimization and tolerance)</a:t>
            </a:r>
          </a:p>
          <a:p>
            <a:pPr lvl="1"/>
            <a:r>
              <a:rPr lang="en-US" dirty="0"/>
              <a:t>Height above ground changed</a:t>
            </a:r>
          </a:p>
          <a:p>
            <a:pPr lvl="1"/>
            <a:r>
              <a:rPr lang="en-US" dirty="0"/>
              <a:t>Design changed</a:t>
            </a:r>
          </a:p>
          <a:p>
            <a:pPr lvl="1"/>
            <a:endParaRPr lang="en-US" dirty="0"/>
          </a:p>
          <a:p>
            <a:endParaRPr lang="en-US" dirty="0"/>
          </a:p>
          <a:p>
            <a:endParaRPr lang="en-US" dirty="0"/>
          </a:p>
        </p:txBody>
      </p:sp>
    </p:spTree>
    <p:extLst>
      <p:ext uri="{BB962C8B-B14F-4D97-AF65-F5344CB8AC3E}">
        <p14:creationId xmlns:p14="http://schemas.microsoft.com/office/powerpoint/2010/main" val="2334662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42492671-7D13-18D4-CA40-E328812A5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0FAE8F-1428-B37E-9C7A-0C4FACE8D496}"/>
              </a:ext>
            </a:extLst>
          </p:cNvPr>
          <p:cNvSpPr>
            <a:spLocks noGrp="1"/>
          </p:cNvSpPr>
          <p:nvPr>
            <p:ph type="title"/>
          </p:nvPr>
        </p:nvSpPr>
        <p:spPr/>
        <p:txBody>
          <a:bodyPr/>
          <a:lstStyle/>
          <a:p>
            <a:r>
              <a:rPr lang="en-US" dirty="0"/>
              <a:t>ARRL Antenna Book – 20th Edition - 2003</a:t>
            </a:r>
          </a:p>
        </p:txBody>
      </p:sp>
      <p:sp>
        <p:nvSpPr>
          <p:cNvPr id="3" name="Content Placeholder 2">
            <a:extLst>
              <a:ext uri="{FF2B5EF4-FFF2-40B4-BE49-F238E27FC236}">
                <a16:creationId xmlns:a16="http://schemas.microsoft.com/office/drawing/2014/main" id="{4484CC53-5049-167C-0D3B-0632FDAC1EE1}"/>
              </a:ext>
            </a:extLst>
          </p:cNvPr>
          <p:cNvSpPr>
            <a:spLocks noGrp="1"/>
          </p:cNvSpPr>
          <p:nvPr>
            <p:ph idx="1"/>
          </p:nvPr>
        </p:nvSpPr>
        <p:spPr/>
        <p:txBody>
          <a:bodyPr/>
          <a:lstStyle/>
          <a:p>
            <a:endParaRPr lang="en-US" dirty="0"/>
          </a:p>
          <a:p>
            <a:r>
              <a:rPr lang="en-US" dirty="0"/>
              <a:t>Broadside to dipole</a:t>
            </a:r>
          </a:p>
          <a:p>
            <a:r>
              <a:rPr lang="en-US" dirty="0"/>
              <a:t>Different heights</a:t>
            </a:r>
          </a:p>
          <a:p>
            <a:r>
              <a:rPr lang="en-US" dirty="0"/>
              <a:t>Perfect and average ground</a:t>
            </a:r>
          </a:p>
          <a:p>
            <a:r>
              <a:rPr lang="en-US" dirty="0"/>
              <a:t>Computer model</a:t>
            </a:r>
          </a:p>
        </p:txBody>
      </p:sp>
      <p:pic>
        <p:nvPicPr>
          <p:cNvPr id="5" name="Picture 4">
            <a:extLst>
              <a:ext uri="{FF2B5EF4-FFF2-40B4-BE49-F238E27FC236}">
                <a16:creationId xmlns:a16="http://schemas.microsoft.com/office/drawing/2014/main" id="{308F8B08-8D30-E1BF-0C85-C5473A5CCB86}"/>
              </a:ext>
            </a:extLst>
          </p:cNvPr>
          <p:cNvPicPr>
            <a:picLocks noChangeAspect="1"/>
          </p:cNvPicPr>
          <p:nvPr/>
        </p:nvPicPr>
        <p:blipFill rotWithShape="1">
          <a:blip r:embed="rId2">
            <a:extLst>
              <a:ext uri="{28A0092B-C50C-407E-A947-70E740481C1C}">
                <a14:useLocalDpi xmlns:a14="http://schemas.microsoft.com/office/drawing/2010/main" val="0"/>
              </a:ext>
            </a:extLst>
          </a:blip>
          <a:srcRect l="205" t="12208" r="841" b="-215"/>
          <a:stretch/>
        </p:blipFill>
        <p:spPr>
          <a:xfrm rot="16200000">
            <a:off x="5675559" y="1124501"/>
            <a:ext cx="5330528" cy="57535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914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9C1F0E59-CA4C-A6D2-9E17-20345839E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33032-F69B-9283-4A79-AF1BAAB523E5}"/>
              </a:ext>
            </a:extLst>
          </p:cNvPr>
          <p:cNvSpPr>
            <a:spLocks noGrp="1"/>
          </p:cNvSpPr>
          <p:nvPr>
            <p:ph type="title"/>
          </p:nvPr>
        </p:nvSpPr>
        <p:spPr/>
        <p:txBody>
          <a:bodyPr/>
          <a:lstStyle/>
          <a:p>
            <a:r>
              <a:rPr lang="en-US" dirty="0"/>
              <a:t>Modeling not perfect</a:t>
            </a:r>
          </a:p>
        </p:txBody>
      </p:sp>
      <p:sp>
        <p:nvSpPr>
          <p:cNvPr id="3" name="Content Placeholder 2">
            <a:extLst>
              <a:ext uri="{FF2B5EF4-FFF2-40B4-BE49-F238E27FC236}">
                <a16:creationId xmlns:a16="http://schemas.microsoft.com/office/drawing/2014/main" id="{A61AA7FC-026E-27A5-B4D0-9CF0F97D4288}"/>
              </a:ext>
            </a:extLst>
          </p:cNvPr>
          <p:cNvSpPr>
            <a:spLocks noGrp="1"/>
          </p:cNvSpPr>
          <p:nvPr>
            <p:ph idx="1"/>
          </p:nvPr>
        </p:nvSpPr>
        <p:spPr/>
        <p:txBody>
          <a:bodyPr>
            <a:normAutofit/>
          </a:bodyPr>
          <a:lstStyle/>
          <a:p>
            <a:r>
              <a:rPr lang="en-US" dirty="0"/>
              <a:t>Computer simulation makes approximations </a:t>
            </a:r>
          </a:p>
          <a:p>
            <a:pPr lvl="1"/>
            <a:r>
              <a:rPr lang="en-US" dirty="0"/>
              <a:t>Limited precision calculations</a:t>
            </a:r>
          </a:p>
          <a:p>
            <a:pPr lvl="1"/>
            <a:r>
              <a:rPr lang="en-US" dirty="0"/>
              <a:t>Limited number of segments</a:t>
            </a:r>
          </a:p>
          <a:p>
            <a:pPr lvl="1"/>
            <a:r>
              <a:rPr lang="en-US" dirty="0"/>
              <a:t>Limits (wires can not be buried in the ground)</a:t>
            </a:r>
          </a:p>
          <a:p>
            <a:r>
              <a:rPr lang="en-US" dirty="0"/>
              <a:t>Antenna cannot be built exactly the same as the model</a:t>
            </a:r>
          </a:p>
          <a:p>
            <a:pPr lvl="1"/>
            <a:r>
              <a:rPr lang="en-US" dirty="0"/>
              <a:t>Measurement tolerance, inductance/capacitance</a:t>
            </a:r>
          </a:p>
          <a:p>
            <a:pPr lvl="1"/>
            <a:r>
              <a:rPr lang="en-US" dirty="0"/>
              <a:t>Sagging wires</a:t>
            </a:r>
          </a:p>
          <a:p>
            <a:r>
              <a:rPr lang="en-US" dirty="0"/>
              <a:t>Model doesn’t include everything near the antenna</a:t>
            </a:r>
          </a:p>
          <a:p>
            <a:pPr lvl="1"/>
            <a:r>
              <a:rPr lang="en-US" dirty="0"/>
              <a:t>House wiring not included</a:t>
            </a:r>
          </a:p>
          <a:p>
            <a:pPr lvl="1"/>
            <a:r>
              <a:rPr lang="en-US" dirty="0"/>
              <a:t>Boat trailer parked in you back yard</a:t>
            </a:r>
          </a:p>
        </p:txBody>
      </p:sp>
    </p:spTree>
    <p:extLst>
      <p:ext uri="{BB962C8B-B14F-4D97-AF65-F5344CB8AC3E}">
        <p14:creationId xmlns:p14="http://schemas.microsoft.com/office/powerpoint/2010/main" val="496418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EFE3"/>
        </a:solidFill>
        <a:effectLst/>
      </p:bgPr>
    </p:bg>
    <p:spTree>
      <p:nvGrpSpPr>
        <p:cNvPr id="1" name="">
          <a:extLst>
            <a:ext uri="{FF2B5EF4-FFF2-40B4-BE49-F238E27FC236}">
              <a16:creationId xmlns:a16="http://schemas.microsoft.com/office/drawing/2014/main" id="{D1B78BD6-3C74-F9DF-AA44-8BB14EC6D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5A926-8986-95B3-2F88-F55790A16BB4}"/>
              </a:ext>
            </a:extLst>
          </p:cNvPr>
          <p:cNvSpPr>
            <a:spLocks noGrp="1"/>
          </p:cNvSpPr>
          <p:nvPr>
            <p:ph type="title"/>
          </p:nvPr>
        </p:nvSpPr>
        <p:spPr/>
        <p:txBody>
          <a:bodyPr/>
          <a:lstStyle/>
          <a:p>
            <a:r>
              <a:rPr lang="en-US" dirty="0"/>
              <a:t>Typical Computer Modeling Program</a:t>
            </a:r>
          </a:p>
        </p:txBody>
      </p:sp>
      <p:sp>
        <p:nvSpPr>
          <p:cNvPr id="3" name="Content Placeholder 2">
            <a:extLst>
              <a:ext uri="{FF2B5EF4-FFF2-40B4-BE49-F238E27FC236}">
                <a16:creationId xmlns:a16="http://schemas.microsoft.com/office/drawing/2014/main" id="{DEAFECE4-C894-000A-03A0-ABCAA75A2246}"/>
              </a:ext>
            </a:extLst>
          </p:cNvPr>
          <p:cNvSpPr>
            <a:spLocks noGrp="1"/>
          </p:cNvSpPr>
          <p:nvPr>
            <p:ph idx="1"/>
          </p:nvPr>
        </p:nvSpPr>
        <p:spPr/>
        <p:txBody>
          <a:bodyPr/>
          <a:lstStyle/>
          <a:p>
            <a:r>
              <a:rPr lang="en-US" dirty="0"/>
              <a:t>EZNEC – by W7EL  Roy Lewallen</a:t>
            </a:r>
          </a:p>
          <a:p>
            <a:pPr lvl="1"/>
            <a:r>
              <a:rPr lang="en-US" dirty="0"/>
              <a:t>Complete modeling program</a:t>
            </a:r>
          </a:p>
          <a:p>
            <a:pPr lvl="1"/>
            <a:r>
              <a:rPr lang="en-US" dirty="0"/>
              <a:t>Roy is retired – Free with no Support –  </a:t>
            </a:r>
            <a:r>
              <a:rPr lang="en-US" dirty="0">
                <a:hlinkClick r:id="rId2"/>
              </a:rPr>
              <a:t>https://eznec.com/</a:t>
            </a:r>
            <a:endParaRPr lang="en-US" dirty="0"/>
          </a:p>
          <a:p>
            <a:pPr lvl="1"/>
            <a:endParaRPr lang="en-US" dirty="0"/>
          </a:p>
          <a:p>
            <a:r>
              <a:rPr lang="en-US" dirty="0" err="1"/>
              <a:t>AutoEZ</a:t>
            </a:r>
            <a:r>
              <a:rPr lang="en-US" dirty="0"/>
              <a:t> – by AC6LA  Dan Maguire </a:t>
            </a:r>
          </a:p>
          <a:p>
            <a:pPr lvl="1"/>
            <a:r>
              <a:rPr lang="en-US" dirty="0"/>
              <a:t>Excel spreadsheet companion to EZNEC </a:t>
            </a:r>
          </a:p>
          <a:p>
            <a:pPr lvl="1"/>
            <a:r>
              <a:rPr lang="en-US" dirty="0"/>
              <a:t>Makes EZNEC easier to use</a:t>
            </a:r>
          </a:p>
          <a:p>
            <a:pPr lvl="1"/>
            <a:r>
              <a:rPr lang="en-US" dirty="0"/>
              <a:t>Uses variables to control the model – automatic scaling </a:t>
            </a:r>
          </a:p>
          <a:p>
            <a:pPr lvl="1"/>
            <a:r>
              <a:rPr lang="en-US" dirty="0"/>
              <a:t>Automatically make changes to the model for multiple test cases</a:t>
            </a:r>
          </a:p>
          <a:p>
            <a:pPr lvl="1"/>
            <a:r>
              <a:rPr lang="en-US" dirty="0"/>
              <a:t>$79 - </a:t>
            </a:r>
            <a:r>
              <a:rPr lang="en-US" dirty="0">
                <a:hlinkClick r:id="rId3"/>
              </a:rPr>
              <a:t>https://www.ac6la.com/autoez.html</a:t>
            </a:r>
            <a:r>
              <a:rPr lang="en-US" dirty="0"/>
              <a:t> </a:t>
            </a:r>
          </a:p>
          <a:p>
            <a:pPr lvl="1"/>
            <a:endParaRPr lang="en-US" dirty="0"/>
          </a:p>
          <a:p>
            <a:endParaRPr lang="en-US" dirty="0"/>
          </a:p>
          <a:p>
            <a:endParaRPr lang="en-US" dirty="0"/>
          </a:p>
        </p:txBody>
      </p:sp>
    </p:spTree>
    <p:extLst>
      <p:ext uri="{BB962C8B-B14F-4D97-AF65-F5344CB8AC3E}">
        <p14:creationId xmlns:p14="http://schemas.microsoft.com/office/powerpoint/2010/main" val="1016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1596</TotalTime>
  <Words>1530</Words>
  <Application>Microsoft Office PowerPoint</Application>
  <PresentationFormat>Widescreen</PresentationFormat>
  <Paragraphs>252</Paragraphs>
  <Slides>32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Aptos Display</vt:lpstr>
      <vt:lpstr>Arial</vt:lpstr>
      <vt:lpstr>Calibri</vt:lpstr>
      <vt:lpstr>Office Theme</vt:lpstr>
      <vt:lpstr>Antenna Modeling</vt:lpstr>
      <vt:lpstr>Roger     K0MPH</vt:lpstr>
      <vt:lpstr>What is antenna modeling? </vt:lpstr>
      <vt:lpstr>Mathematical modeling</vt:lpstr>
      <vt:lpstr>ARRL Antenna Book - 1970</vt:lpstr>
      <vt:lpstr>Computer modeling</vt:lpstr>
      <vt:lpstr>ARRL Antenna Book – 20th Edition - 2003</vt:lpstr>
      <vt:lpstr>Modeling not perfect</vt:lpstr>
      <vt:lpstr>Typical Computer Modeling Program</vt:lpstr>
      <vt:lpstr>Typical Computer Modeling Program</vt:lpstr>
      <vt:lpstr>What is dbi (isotropic)?</vt:lpstr>
      <vt:lpstr>What wave angle is useful ?</vt:lpstr>
      <vt:lpstr>20 Meter Vertical Model</vt:lpstr>
      <vt:lpstr>Modeling example  - POTA  Antenna</vt:lpstr>
      <vt:lpstr>Sloper Model - EZNEC</vt:lpstr>
      <vt:lpstr>Sloper Model - AutoEz</vt:lpstr>
      <vt:lpstr>Sloper Model</vt:lpstr>
      <vt:lpstr>Sloper Model</vt:lpstr>
      <vt:lpstr>Sloper Model - Variables</vt:lpstr>
      <vt:lpstr>Sloper Model - Wires</vt:lpstr>
      <vt:lpstr>Sloper Model - Sources</vt:lpstr>
      <vt:lpstr>Sloper Model - Calculate</vt:lpstr>
      <vt:lpstr>Sloper Model</vt:lpstr>
      <vt:lpstr>CHA LEFS 8010 (Light weight end fed sloper)</vt:lpstr>
      <vt:lpstr>CHA LEFS 8010 (Light weight end fed sloper)</vt:lpstr>
      <vt:lpstr>CHA LEFS 8010 (Light weight end fed sloper)</vt:lpstr>
      <vt:lpstr>CHA LEFS 8010 (light weight end fed sloper)</vt:lpstr>
      <vt:lpstr>Which antenna would be better for POTA?</vt:lpstr>
      <vt:lpstr>Which antenna would be better for POTA?</vt:lpstr>
      <vt:lpstr>Vertical is my POTA antenna of choice</vt:lpstr>
      <vt:lpstr>When is modeling useful?</vt:lpstr>
      <vt:lpstr>When modeling  not useful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Antenna Modeling</dc:title>
  <dc:creator>Roger Roth</dc:creator>
  <cp:lastModifiedBy>Roger Roth</cp:lastModifiedBy>
  <cp:revision>32</cp:revision>
  <dcterms:created xsi:type="dcterms:W3CDTF">2024-02-06T03:36:51Z</dcterms:created>
  <dcterms:modified xsi:type="dcterms:W3CDTF">2024-03-13T01:39:25Z</dcterms:modified>
</cp:coreProperties>
</file>